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modernComment_111E_BD3F25C2.xml" ContentType="application/vnd.ms-powerpoint.comments+xml"/>
  <Override PartName="/ppt/comments/modernComment_1111_55349C49.xml" ContentType="application/vnd.ms-powerpoint.comments+xml"/>
  <Override PartName="/ppt/comments/modernComment_1121_3B74CD29.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5"/>
  </p:notesMasterIdLst>
  <p:handoutMasterIdLst>
    <p:handoutMasterId r:id="rId36"/>
  </p:handoutMasterIdLst>
  <p:sldIdLst>
    <p:sldId id="276" r:id="rId5"/>
    <p:sldId id="294" r:id="rId6"/>
    <p:sldId id="302" r:id="rId7"/>
    <p:sldId id="301" r:id="rId8"/>
    <p:sldId id="309" r:id="rId9"/>
    <p:sldId id="310" r:id="rId10"/>
    <p:sldId id="311" r:id="rId11"/>
    <p:sldId id="306" r:id="rId12"/>
    <p:sldId id="307" r:id="rId13"/>
    <p:sldId id="2145706473" r:id="rId14"/>
    <p:sldId id="4368" r:id="rId15"/>
    <p:sldId id="4382" r:id="rId16"/>
    <p:sldId id="4369" r:id="rId17"/>
    <p:sldId id="4385" r:id="rId18"/>
    <p:sldId id="4370" r:id="rId19"/>
    <p:sldId id="4371" r:id="rId20"/>
    <p:sldId id="4372" r:id="rId21"/>
    <p:sldId id="2090650734" r:id="rId22"/>
    <p:sldId id="4374" r:id="rId23"/>
    <p:sldId id="2090650735" r:id="rId24"/>
    <p:sldId id="4383" r:id="rId25"/>
    <p:sldId id="4377" r:id="rId26"/>
    <p:sldId id="4378" r:id="rId27"/>
    <p:sldId id="4384" r:id="rId28"/>
    <p:sldId id="303" r:id="rId29"/>
    <p:sldId id="257" r:id="rId30"/>
    <p:sldId id="304" r:id="rId31"/>
    <p:sldId id="298" r:id="rId32"/>
    <p:sldId id="296" r:id="rId33"/>
    <p:sldId id="29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0D9ED2-50DB-9015-3970-A6626F9E114B}" name="Veer Alakshendra" initials="VA" userId="S::valakshe@mathworks.com::3906a44c-4910-4f54-907c-5d137289dd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EF58CF-59EF-4737-AE46-EFCABBE623F8}" v="34" dt="2024-10-15T06:47:32.1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94660"/>
  </p:normalViewPr>
  <p:slideViewPr>
    <p:cSldViewPr>
      <p:cViewPr varScale="1">
        <p:scale>
          <a:sx n="144" d="100"/>
          <a:sy n="144" d="100"/>
        </p:scale>
        <p:origin x="948" y="312"/>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omments/modernComment_1111_55349C49.xml><?xml version="1.0" encoding="utf-8"?>
<p188:cmLst xmlns:a="http://schemas.openxmlformats.org/drawingml/2006/main" xmlns:r="http://schemas.openxmlformats.org/officeDocument/2006/relationships" xmlns:p188="http://schemas.microsoft.com/office/powerpoint/2018/8/main">
  <p188:cm id="{FFA9D903-257D-4A3B-B401-A819E7307811}" authorId="{C00D9ED2-50DB-9015-3970-A6626F9E114B}" created="2024-10-10T03:38:03.500">
    <pc:sldMkLst xmlns:pc="http://schemas.microsoft.com/office/powerpoint/2013/main/command">
      <pc:docMk/>
      <pc:sldMk cId="1429511241" sldId="4369"/>
    </pc:sldMkLst>
    <p188:txBody>
      <a:bodyPr/>
      <a:lstStyle/>
      <a:p>
        <a:r>
          <a:rPr lang="en-IN"/>
          <a:t>Please add notes</a:t>
        </a:r>
      </a:p>
    </p188:txBody>
  </p188:cm>
</p188:cmLst>
</file>

<file path=ppt/comments/modernComment_111E_BD3F25C2.xml><?xml version="1.0" encoding="utf-8"?>
<p188:cmLst xmlns:a="http://schemas.openxmlformats.org/drawingml/2006/main" xmlns:r="http://schemas.openxmlformats.org/officeDocument/2006/relationships" xmlns:p188="http://schemas.microsoft.com/office/powerpoint/2018/8/main">
  <p188:cm id="{D2CAA010-ABF9-4F17-A981-9DD200CC8ABD}" authorId="{C00D9ED2-50DB-9015-3970-A6626F9E114B}" created="2024-10-10T03:37:42.965">
    <pc:sldMkLst xmlns:pc="http://schemas.microsoft.com/office/powerpoint/2013/main/command">
      <pc:docMk/>
      <pc:sldMk cId="3175032258" sldId="4382"/>
    </pc:sldMkLst>
    <p188:txBody>
      <a:bodyPr/>
      <a:lstStyle/>
      <a:p>
        <a:r>
          <a:rPr lang="en-IN"/>
          <a:t>[@Roshan]: please add notes. </a:t>
        </a:r>
      </a:p>
    </p188:txBody>
  </p188:cm>
</p188:cmLst>
</file>

<file path=ppt/comments/modernComment_1121_3B74CD29.xml><?xml version="1.0" encoding="utf-8"?>
<p188:cmLst xmlns:a="http://schemas.openxmlformats.org/drawingml/2006/main" xmlns:r="http://schemas.openxmlformats.org/officeDocument/2006/relationships" xmlns:p188="http://schemas.microsoft.com/office/powerpoint/2018/8/main">
  <p188:cm id="{1E88EA32-BD33-4483-A605-C1E23AD11A92}" authorId="{C00D9ED2-50DB-9015-3970-A6626F9E114B}" created="2024-10-10T03:38:29.983">
    <pc:sldMkLst xmlns:pc="http://schemas.microsoft.com/office/powerpoint/2013/main/command">
      <pc:docMk/>
      <pc:sldMk cId="997510441" sldId="4385"/>
    </pc:sldMkLst>
    <p188:txBody>
      <a:bodyPr/>
      <a:lstStyle/>
      <a:p>
        <a:r>
          <a:rPr lang="en-IN"/>
          <a:t>Please add notes</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95FA18-7C45-4B58-946D-916FCF2038A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A946CEA-4577-4AEE-AEEB-8F7B0B2BC425}">
      <dgm:prSet/>
      <dgm:spPr/>
      <dgm:t>
        <a:bodyPr/>
        <a:lstStyle/>
        <a:p>
          <a:pPr>
            <a:lnSpc>
              <a:spcPct val="100000"/>
            </a:lnSpc>
          </a:pPr>
          <a:r>
            <a:rPr lang="en-US"/>
            <a:t>Pre-process</a:t>
          </a:r>
        </a:p>
      </dgm:t>
    </dgm:pt>
    <dgm:pt modelId="{3FD44F20-E64F-41CE-8146-EBF6846023A7}" type="parTrans" cxnId="{7DE52DC8-CDB2-412C-92B1-DBF1CDDB180B}">
      <dgm:prSet/>
      <dgm:spPr/>
      <dgm:t>
        <a:bodyPr/>
        <a:lstStyle/>
        <a:p>
          <a:endParaRPr lang="en-US"/>
        </a:p>
      </dgm:t>
    </dgm:pt>
    <dgm:pt modelId="{B25F8997-AD8F-4A33-9D31-A40D9284CDA3}" type="sibTrans" cxnId="{7DE52DC8-CDB2-412C-92B1-DBF1CDDB180B}">
      <dgm:prSet/>
      <dgm:spPr/>
      <dgm:t>
        <a:bodyPr/>
        <a:lstStyle/>
        <a:p>
          <a:endParaRPr lang="en-US"/>
        </a:p>
      </dgm:t>
    </dgm:pt>
    <dgm:pt modelId="{13F9CE74-6387-4DDF-9CFE-5E4CC5D77ECC}">
      <dgm:prSet/>
      <dgm:spPr/>
      <dgm:t>
        <a:bodyPr/>
        <a:lstStyle/>
        <a:p>
          <a:pPr>
            <a:lnSpc>
              <a:spcPct val="100000"/>
            </a:lnSpc>
          </a:pPr>
          <a:r>
            <a:rPr lang="en-US" dirty="0"/>
            <a:t>Analyze</a:t>
          </a:r>
        </a:p>
      </dgm:t>
    </dgm:pt>
    <dgm:pt modelId="{8FEC38BD-4705-4220-BABC-440615360BF7}" type="parTrans" cxnId="{E1484F2D-64BB-4A87-97B5-423158BD50F9}">
      <dgm:prSet/>
      <dgm:spPr/>
      <dgm:t>
        <a:bodyPr/>
        <a:lstStyle/>
        <a:p>
          <a:endParaRPr lang="en-US"/>
        </a:p>
      </dgm:t>
    </dgm:pt>
    <dgm:pt modelId="{0769C059-89A4-4D9B-A81B-5CE3807A1E4C}" type="sibTrans" cxnId="{E1484F2D-64BB-4A87-97B5-423158BD50F9}">
      <dgm:prSet/>
      <dgm:spPr/>
      <dgm:t>
        <a:bodyPr/>
        <a:lstStyle/>
        <a:p>
          <a:endParaRPr lang="en-US"/>
        </a:p>
      </dgm:t>
    </dgm:pt>
    <dgm:pt modelId="{B8A14AFA-2CED-4016-B19B-0EAA0F59965B}">
      <dgm:prSet/>
      <dgm:spPr/>
      <dgm:t>
        <a:bodyPr/>
        <a:lstStyle/>
        <a:p>
          <a:pPr>
            <a:lnSpc>
              <a:spcPct val="100000"/>
            </a:lnSpc>
          </a:pPr>
          <a:endParaRPr lang="en-US" dirty="0"/>
        </a:p>
      </dgm:t>
    </dgm:pt>
    <dgm:pt modelId="{4C0585C6-12C0-4513-98A8-270E3AB3E59A}" type="parTrans" cxnId="{157E8339-3F23-464B-9A57-A747EBE563E8}">
      <dgm:prSet/>
      <dgm:spPr/>
      <dgm:t>
        <a:bodyPr/>
        <a:lstStyle/>
        <a:p>
          <a:endParaRPr lang="en-US"/>
        </a:p>
      </dgm:t>
    </dgm:pt>
    <dgm:pt modelId="{6E8D56D2-E6ED-4282-8813-978C513C9465}" type="sibTrans" cxnId="{157E8339-3F23-464B-9A57-A747EBE563E8}">
      <dgm:prSet/>
      <dgm:spPr/>
      <dgm:t>
        <a:bodyPr/>
        <a:lstStyle/>
        <a:p>
          <a:endParaRPr lang="en-US"/>
        </a:p>
      </dgm:t>
    </dgm:pt>
    <dgm:pt modelId="{D1FD7A3E-61CB-4AC2-86E2-E72A3591C63E}">
      <dgm:prSet/>
      <dgm:spPr/>
      <dgm:t>
        <a:bodyPr/>
        <a:lstStyle/>
        <a:p>
          <a:pPr>
            <a:lnSpc>
              <a:spcPct val="100000"/>
            </a:lnSpc>
          </a:pPr>
          <a:r>
            <a:rPr lang="en-US" dirty="0"/>
            <a:t>Filter</a:t>
          </a:r>
        </a:p>
      </dgm:t>
    </dgm:pt>
    <dgm:pt modelId="{B620C2F0-1E29-430F-94BC-37B77E514B9B}" type="parTrans" cxnId="{CE680E47-AD0F-4683-BA56-1174C259925B}">
      <dgm:prSet/>
      <dgm:spPr/>
      <dgm:t>
        <a:bodyPr/>
        <a:lstStyle/>
        <a:p>
          <a:endParaRPr lang="en-US"/>
        </a:p>
      </dgm:t>
    </dgm:pt>
    <dgm:pt modelId="{CA3715D8-7F5B-4C1E-B158-3EC8FEF2DB58}" type="sibTrans" cxnId="{CE680E47-AD0F-4683-BA56-1174C259925B}">
      <dgm:prSet/>
      <dgm:spPr/>
      <dgm:t>
        <a:bodyPr/>
        <a:lstStyle/>
        <a:p>
          <a:endParaRPr lang="en-US"/>
        </a:p>
      </dgm:t>
    </dgm:pt>
    <dgm:pt modelId="{259D5833-825B-43DC-AAAA-82B305004DEE}" type="pres">
      <dgm:prSet presAssocID="{7595FA18-7C45-4B58-946D-916FCF2038A9}" presName="root" presStyleCnt="0">
        <dgm:presLayoutVars>
          <dgm:dir val="rev"/>
          <dgm:resizeHandles val="exact"/>
        </dgm:presLayoutVars>
      </dgm:prSet>
      <dgm:spPr/>
    </dgm:pt>
    <dgm:pt modelId="{B096AA5D-4F7F-4B78-B467-B570EFD611BE}" type="pres">
      <dgm:prSet presAssocID="{4A946CEA-4577-4AEE-AEEB-8F7B0B2BC425}" presName="compNode" presStyleCnt="0"/>
      <dgm:spPr/>
    </dgm:pt>
    <dgm:pt modelId="{4F301909-6232-4624-9E5C-3E0CF59844E5}" type="pres">
      <dgm:prSet presAssocID="{4A946CEA-4577-4AEE-AEEB-8F7B0B2BC425}" presName="bgRect" presStyleLbl="bgShp" presStyleIdx="0" presStyleCnt="3"/>
      <dgm:spPr/>
    </dgm:pt>
    <dgm:pt modelId="{D4FFE485-FA06-4C54-B940-AB8C502828BF}" type="pres">
      <dgm:prSet presAssocID="{4A946CEA-4577-4AEE-AEEB-8F7B0B2BC4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orkflow"/>
        </a:ext>
      </dgm:extLst>
    </dgm:pt>
    <dgm:pt modelId="{D83FFCCF-D2EC-4B4C-B7F5-20C2DBCF5483}" type="pres">
      <dgm:prSet presAssocID="{4A946CEA-4577-4AEE-AEEB-8F7B0B2BC425}" presName="spaceRect" presStyleCnt="0"/>
      <dgm:spPr/>
    </dgm:pt>
    <dgm:pt modelId="{6F70EFD1-5F12-4597-ABA0-160517CFCDF1}" type="pres">
      <dgm:prSet presAssocID="{4A946CEA-4577-4AEE-AEEB-8F7B0B2BC425}" presName="parTx" presStyleLbl="revTx" presStyleIdx="0" presStyleCnt="4">
        <dgm:presLayoutVars>
          <dgm:chMax val="0"/>
          <dgm:chPref val="0"/>
        </dgm:presLayoutVars>
      </dgm:prSet>
      <dgm:spPr/>
    </dgm:pt>
    <dgm:pt modelId="{1B767FD7-5DCE-4230-B8D2-1113AED326EE}" type="pres">
      <dgm:prSet presAssocID="{B25F8997-AD8F-4A33-9D31-A40D9284CDA3}" presName="sibTrans" presStyleCnt="0"/>
      <dgm:spPr/>
    </dgm:pt>
    <dgm:pt modelId="{F5B26BC5-FDD8-4BE5-83FE-161D6BBD5389}" type="pres">
      <dgm:prSet presAssocID="{D1FD7A3E-61CB-4AC2-86E2-E72A3591C63E}" presName="compNode" presStyleCnt="0"/>
      <dgm:spPr/>
    </dgm:pt>
    <dgm:pt modelId="{2B5E6A46-2A92-47B1-AC2F-355341FCD7EA}" type="pres">
      <dgm:prSet presAssocID="{D1FD7A3E-61CB-4AC2-86E2-E72A3591C63E}" presName="bgRect" presStyleLbl="bgShp" presStyleIdx="1" presStyleCnt="3"/>
      <dgm:spPr/>
    </dgm:pt>
    <dgm:pt modelId="{E6B9B188-5062-4A95-AF57-A19D7E9FD4B7}" type="pres">
      <dgm:prSet presAssocID="{D1FD7A3E-61CB-4AC2-86E2-E72A3591C6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ilter"/>
        </a:ext>
      </dgm:extLst>
    </dgm:pt>
    <dgm:pt modelId="{1C895F48-B743-4E95-8644-386052B6D416}" type="pres">
      <dgm:prSet presAssocID="{D1FD7A3E-61CB-4AC2-86E2-E72A3591C63E}" presName="spaceRect" presStyleCnt="0"/>
      <dgm:spPr/>
    </dgm:pt>
    <dgm:pt modelId="{82AAAEE6-9A39-46FA-AF0E-5E4428859906}" type="pres">
      <dgm:prSet presAssocID="{D1FD7A3E-61CB-4AC2-86E2-E72A3591C63E}" presName="parTx" presStyleLbl="revTx" presStyleIdx="1" presStyleCnt="4">
        <dgm:presLayoutVars>
          <dgm:chMax val="0"/>
          <dgm:chPref val="0"/>
        </dgm:presLayoutVars>
      </dgm:prSet>
      <dgm:spPr/>
    </dgm:pt>
    <dgm:pt modelId="{64C4E043-FAA7-448D-A61D-76236AF56943}" type="pres">
      <dgm:prSet presAssocID="{CA3715D8-7F5B-4C1E-B158-3EC8FEF2DB58}" presName="sibTrans" presStyleCnt="0"/>
      <dgm:spPr/>
    </dgm:pt>
    <dgm:pt modelId="{F7D995EE-4A8A-4759-BC33-B2B99791A4D7}" type="pres">
      <dgm:prSet presAssocID="{13F9CE74-6387-4DDF-9CFE-5E4CC5D77ECC}" presName="compNode" presStyleCnt="0"/>
      <dgm:spPr/>
    </dgm:pt>
    <dgm:pt modelId="{F5A52420-83DD-43BE-B5F2-39C93D0C8697}" type="pres">
      <dgm:prSet presAssocID="{13F9CE74-6387-4DDF-9CFE-5E4CC5D77ECC}" presName="bgRect" presStyleLbl="bgShp" presStyleIdx="2" presStyleCnt="3"/>
      <dgm:spPr/>
    </dgm:pt>
    <dgm:pt modelId="{DE954F3A-F5AC-4D29-814E-F1AC6BFE9FDB}" type="pres">
      <dgm:prSet presAssocID="{13F9CE74-6387-4DDF-9CFE-5E4CC5D77EC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680C9B46-D62B-43D0-9450-8DD764CDE5D7}" type="pres">
      <dgm:prSet presAssocID="{13F9CE74-6387-4DDF-9CFE-5E4CC5D77ECC}" presName="spaceRect" presStyleCnt="0"/>
      <dgm:spPr/>
    </dgm:pt>
    <dgm:pt modelId="{2AB3FCF9-79FB-4C5E-9089-BA7D28F64CAC}" type="pres">
      <dgm:prSet presAssocID="{13F9CE74-6387-4DDF-9CFE-5E4CC5D77ECC}" presName="parTx" presStyleLbl="revTx" presStyleIdx="2" presStyleCnt="4">
        <dgm:presLayoutVars>
          <dgm:chMax val="0"/>
          <dgm:chPref val="0"/>
        </dgm:presLayoutVars>
      </dgm:prSet>
      <dgm:spPr/>
    </dgm:pt>
    <dgm:pt modelId="{675A4AA7-DCBF-4912-86F5-803F8CAD6B83}" type="pres">
      <dgm:prSet presAssocID="{13F9CE74-6387-4DDF-9CFE-5E4CC5D77ECC}" presName="desTx" presStyleLbl="revTx" presStyleIdx="3" presStyleCnt="4">
        <dgm:presLayoutVars/>
      </dgm:prSet>
      <dgm:spPr/>
    </dgm:pt>
  </dgm:ptLst>
  <dgm:cxnLst>
    <dgm:cxn modelId="{E6D9A00F-F5AF-4B0C-9F0B-5FDA3B7DEFC8}" type="presOf" srcId="{4A946CEA-4577-4AEE-AEEB-8F7B0B2BC425}" destId="{6F70EFD1-5F12-4597-ABA0-160517CFCDF1}" srcOrd="0" destOrd="0" presId="urn:microsoft.com/office/officeart/2018/2/layout/IconVerticalSolidList"/>
    <dgm:cxn modelId="{E1484F2D-64BB-4A87-97B5-423158BD50F9}" srcId="{7595FA18-7C45-4B58-946D-916FCF2038A9}" destId="{13F9CE74-6387-4DDF-9CFE-5E4CC5D77ECC}" srcOrd="2" destOrd="0" parTransId="{8FEC38BD-4705-4220-BABC-440615360BF7}" sibTransId="{0769C059-89A4-4D9B-A81B-5CE3807A1E4C}"/>
    <dgm:cxn modelId="{62507B33-34A0-443C-AD65-266DD3BD7565}" type="presOf" srcId="{B8A14AFA-2CED-4016-B19B-0EAA0F59965B}" destId="{675A4AA7-DCBF-4912-86F5-803F8CAD6B83}" srcOrd="0" destOrd="0" presId="urn:microsoft.com/office/officeart/2018/2/layout/IconVerticalSolidList"/>
    <dgm:cxn modelId="{82D2FB34-557F-48B6-9951-EB0E2406E87A}" type="presOf" srcId="{D1FD7A3E-61CB-4AC2-86E2-E72A3591C63E}" destId="{82AAAEE6-9A39-46FA-AF0E-5E4428859906}" srcOrd="0" destOrd="0" presId="urn:microsoft.com/office/officeart/2018/2/layout/IconVerticalSolidList"/>
    <dgm:cxn modelId="{157E8339-3F23-464B-9A57-A747EBE563E8}" srcId="{13F9CE74-6387-4DDF-9CFE-5E4CC5D77ECC}" destId="{B8A14AFA-2CED-4016-B19B-0EAA0F59965B}" srcOrd="0" destOrd="0" parTransId="{4C0585C6-12C0-4513-98A8-270E3AB3E59A}" sibTransId="{6E8D56D2-E6ED-4282-8813-978C513C9465}"/>
    <dgm:cxn modelId="{CE680E47-AD0F-4683-BA56-1174C259925B}" srcId="{7595FA18-7C45-4B58-946D-916FCF2038A9}" destId="{D1FD7A3E-61CB-4AC2-86E2-E72A3591C63E}" srcOrd="1" destOrd="0" parTransId="{B620C2F0-1E29-430F-94BC-37B77E514B9B}" sibTransId="{CA3715D8-7F5B-4C1E-B158-3EC8FEF2DB58}"/>
    <dgm:cxn modelId="{CD8E7368-1EB3-435B-922B-CF17AE9BBDFD}" type="presOf" srcId="{7595FA18-7C45-4B58-946D-916FCF2038A9}" destId="{259D5833-825B-43DC-AAAA-82B305004DEE}" srcOrd="0" destOrd="0" presId="urn:microsoft.com/office/officeart/2018/2/layout/IconVerticalSolidList"/>
    <dgm:cxn modelId="{7DE52DC8-CDB2-412C-92B1-DBF1CDDB180B}" srcId="{7595FA18-7C45-4B58-946D-916FCF2038A9}" destId="{4A946CEA-4577-4AEE-AEEB-8F7B0B2BC425}" srcOrd="0" destOrd="0" parTransId="{3FD44F20-E64F-41CE-8146-EBF6846023A7}" sibTransId="{B25F8997-AD8F-4A33-9D31-A40D9284CDA3}"/>
    <dgm:cxn modelId="{159A7FEC-C52D-4C2E-A6AB-78D31AE3654A}" type="presOf" srcId="{13F9CE74-6387-4DDF-9CFE-5E4CC5D77ECC}" destId="{2AB3FCF9-79FB-4C5E-9089-BA7D28F64CAC}" srcOrd="0" destOrd="0" presId="urn:microsoft.com/office/officeart/2018/2/layout/IconVerticalSolidList"/>
    <dgm:cxn modelId="{AFCF86AB-3C6A-44DE-A647-A87032168C56}" type="presParOf" srcId="{259D5833-825B-43DC-AAAA-82B305004DEE}" destId="{B096AA5D-4F7F-4B78-B467-B570EFD611BE}" srcOrd="0" destOrd="0" presId="urn:microsoft.com/office/officeart/2018/2/layout/IconVerticalSolidList"/>
    <dgm:cxn modelId="{468D5140-85E7-4023-9483-9051A8EFB499}" type="presParOf" srcId="{B096AA5D-4F7F-4B78-B467-B570EFD611BE}" destId="{4F301909-6232-4624-9E5C-3E0CF59844E5}" srcOrd="0" destOrd="0" presId="urn:microsoft.com/office/officeart/2018/2/layout/IconVerticalSolidList"/>
    <dgm:cxn modelId="{7E0D7A46-D6E1-44E7-9D90-0E40CFE8F743}" type="presParOf" srcId="{B096AA5D-4F7F-4B78-B467-B570EFD611BE}" destId="{D4FFE485-FA06-4C54-B940-AB8C502828BF}" srcOrd="1" destOrd="0" presId="urn:microsoft.com/office/officeart/2018/2/layout/IconVerticalSolidList"/>
    <dgm:cxn modelId="{B62682F8-A71A-456F-B36A-E5ADA93F79C8}" type="presParOf" srcId="{B096AA5D-4F7F-4B78-B467-B570EFD611BE}" destId="{D83FFCCF-D2EC-4B4C-B7F5-20C2DBCF5483}" srcOrd="2" destOrd="0" presId="urn:microsoft.com/office/officeart/2018/2/layout/IconVerticalSolidList"/>
    <dgm:cxn modelId="{6A6A4B11-431F-4E88-B878-12345FE4F99F}" type="presParOf" srcId="{B096AA5D-4F7F-4B78-B467-B570EFD611BE}" destId="{6F70EFD1-5F12-4597-ABA0-160517CFCDF1}" srcOrd="3" destOrd="0" presId="urn:microsoft.com/office/officeart/2018/2/layout/IconVerticalSolidList"/>
    <dgm:cxn modelId="{84840B3D-DB3A-4DA9-A4E7-EDC2A8DC4136}" type="presParOf" srcId="{259D5833-825B-43DC-AAAA-82B305004DEE}" destId="{1B767FD7-5DCE-4230-B8D2-1113AED326EE}" srcOrd="1" destOrd="0" presId="urn:microsoft.com/office/officeart/2018/2/layout/IconVerticalSolidList"/>
    <dgm:cxn modelId="{0EADD30A-E49E-4560-9FFF-6E5E41D8A3D1}" type="presParOf" srcId="{259D5833-825B-43DC-AAAA-82B305004DEE}" destId="{F5B26BC5-FDD8-4BE5-83FE-161D6BBD5389}" srcOrd="2" destOrd="0" presId="urn:microsoft.com/office/officeart/2018/2/layout/IconVerticalSolidList"/>
    <dgm:cxn modelId="{9267F1A2-5CB8-47B6-892A-20A4588A0CE8}" type="presParOf" srcId="{F5B26BC5-FDD8-4BE5-83FE-161D6BBD5389}" destId="{2B5E6A46-2A92-47B1-AC2F-355341FCD7EA}" srcOrd="0" destOrd="0" presId="urn:microsoft.com/office/officeart/2018/2/layout/IconVerticalSolidList"/>
    <dgm:cxn modelId="{95FCCE16-6F6E-4C59-8DD9-6DD617FC174A}" type="presParOf" srcId="{F5B26BC5-FDD8-4BE5-83FE-161D6BBD5389}" destId="{E6B9B188-5062-4A95-AF57-A19D7E9FD4B7}" srcOrd="1" destOrd="0" presId="urn:microsoft.com/office/officeart/2018/2/layout/IconVerticalSolidList"/>
    <dgm:cxn modelId="{D6D894C0-8684-4C59-9F07-80CB2810A667}" type="presParOf" srcId="{F5B26BC5-FDD8-4BE5-83FE-161D6BBD5389}" destId="{1C895F48-B743-4E95-8644-386052B6D416}" srcOrd="2" destOrd="0" presId="urn:microsoft.com/office/officeart/2018/2/layout/IconVerticalSolidList"/>
    <dgm:cxn modelId="{08EBFEA4-9481-4F65-B2F9-50F2D74A8F5C}" type="presParOf" srcId="{F5B26BC5-FDD8-4BE5-83FE-161D6BBD5389}" destId="{82AAAEE6-9A39-46FA-AF0E-5E4428859906}" srcOrd="3" destOrd="0" presId="urn:microsoft.com/office/officeart/2018/2/layout/IconVerticalSolidList"/>
    <dgm:cxn modelId="{AC6407D6-4F12-4A97-8E3C-B03FA9065F76}" type="presParOf" srcId="{259D5833-825B-43DC-AAAA-82B305004DEE}" destId="{64C4E043-FAA7-448D-A61D-76236AF56943}" srcOrd="3" destOrd="0" presId="urn:microsoft.com/office/officeart/2018/2/layout/IconVerticalSolidList"/>
    <dgm:cxn modelId="{EBABA11C-50EA-4ADD-860A-905D93A25F0A}" type="presParOf" srcId="{259D5833-825B-43DC-AAAA-82B305004DEE}" destId="{F7D995EE-4A8A-4759-BC33-B2B99791A4D7}" srcOrd="4" destOrd="0" presId="urn:microsoft.com/office/officeart/2018/2/layout/IconVerticalSolidList"/>
    <dgm:cxn modelId="{0D8A405F-2DC3-4C55-9E36-0F38C7D05E77}" type="presParOf" srcId="{F7D995EE-4A8A-4759-BC33-B2B99791A4D7}" destId="{F5A52420-83DD-43BE-B5F2-39C93D0C8697}" srcOrd="0" destOrd="0" presId="urn:microsoft.com/office/officeart/2018/2/layout/IconVerticalSolidList"/>
    <dgm:cxn modelId="{138CC635-16CD-4475-877E-18F2EFABCF9E}" type="presParOf" srcId="{F7D995EE-4A8A-4759-BC33-B2B99791A4D7}" destId="{DE954F3A-F5AC-4D29-814E-F1AC6BFE9FDB}" srcOrd="1" destOrd="0" presId="urn:microsoft.com/office/officeart/2018/2/layout/IconVerticalSolidList"/>
    <dgm:cxn modelId="{7DFB37BB-088B-4228-991C-836326AC754B}" type="presParOf" srcId="{F7D995EE-4A8A-4759-BC33-B2B99791A4D7}" destId="{680C9B46-D62B-43D0-9450-8DD764CDE5D7}" srcOrd="2" destOrd="0" presId="urn:microsoft.com/office/officeart/2018/2/layout/IconVerticalSolidList"/>
    <dgm:cxn modelId="{5469989A-1397-4447-A20B-BFA1889BADFE}" type="presParOf" srcId="{F7D995EE-4A8A-4759-BC33-B2B99791A4D7}" destId="{2AB3FCF9-79FB-4C5E-9089-BA7D28F64CAC}" srcOrd="3" destOrd="0" presId="urn:microsoft.com/office/officeart/2018/2/layout/IconVerticalSolidList"/>
    <dgm:cxn modelId="{30C01044-DE3B-4A8B-A2CE-36C066135FAE}" type="presParOf" srcId="{F7D995EE-4A8A-4759-BC33-B2B99791A4D7}" destId="{675A4AA7-DCBF-4912-86F5-803F8CAD6B8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01909-6232-4624-9E5C-3E0CF59844E5}">
      <dsp:nvSpPr>
        <dsp:cNvPr id="0" name=""/>
        <dsp:cNvSpPr/>
      </dsp:nvSpPr>
      <dsp:spPr>
        <a:xfrm>
          <a:off x="0" y="567"/>
          <a:ext cx="10769600" cy="132773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FFE485-FA06-4C54-B940-AB8C502828BF}">
      <dsp:nvSpPr>
        <dsp:cNvPr id="0" name=""/>
        <dsp:cNvSpPr/>
      </dsp:nvSpPr>
      <dsp:spPr>
        <a:xfrm>
          <a:off x="401639" y="299307"/>
          <a:ext cx="730253" cy="7302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70EFD1-5F12-4597-ABA0-160517CFCDF1}">
      <dsp:nvSpPr>
        <dsp:cNvPr id="0" name=""/>
        <dsp:cNvSpPr/>
      </dsp:nvSpPr>
      <dsp:spPr>
        <a:xfrm>
          <a:off x="1533531" y="567"/>
          <a:ext cx="9236068"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1111250">
            <a:lnSpc>
              <a:spcPct val="100000"/>
            </a:lnSpc>
            <a:spcBef>
              <a:spcPct val="0"/>
            </a:spcBef>
            <a:spcAft>
              <a:spcPct val="35000"/>
            </a:spcAft>
            <a:buNone/>
          </a:pPr>
          <a:r>
            <a:rPr lang="en-US" sz="2500" kern="1200"/>
            <a:t>Pre-process</a:t>
          </a:r>
        </a:p>
      </dsp:txBody>
      <dsp:txXfrm>
        <a:off x="1533531" y="567"/>
        <a:ext cx="9236068" cy="1327732"/>
      </dsp:txXfrm>
    </dsp:sp>
    <dsp:sp modelId="{2B5E6A46-2A92-47B1-AC2F-355341FCD7EA}">
      <dsp:nvSpPr>
        <dsp:cNvPr id="0" name=""/>
        <dsp:cNvSpPr/>
      </dsp:nvSpPr>
      <dsp:spPr>
        <a:xfrm>
          <a:off x="0" y="1660233"/>
          <a:ext cx="10769600" cy="132773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B9B188-5062-4A95-AF57-A19D7E9FD4B7}">
      <dsp:nvSpPr>
        <dsp:cNvPr id="0" name=""/>
        <dsp:cNvSpPr/>
      </dsp:nvSpPr>
      <dsp:spPr>
        <a:xfrm>
          <a:off x="401639" y="1958973"/>
          <a:ext cx="730253" cy="7302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AAAEE6-9A39-46FA-AF0E-5E4428859906}">
      <dsp:nvSpPr>
        <dsp:cNvPr id="0" name=""/>
        <dsp:cNvSpPr/>
      </dsp:nvSpPr>
      <dsp:spPr>
        <a:xfrm>
          <a:off x="1533531" y="1660233"/>
          <a:ext cx="9236068"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1111250">
            <a:lnSpc>
              <a:spcPct val="100000"/>
            </a:lnSpc>
            <a:spcBef>
              <a:spcPct val="0"/>
            </a:spcBef>
            <a:spcAft>
              <a:spcPct val="35000"/>
            </a:spcAft>
            <a:buNone/>
          </a:pPr>
          <a:r>
            <a:rPr lang="en-US" sz="2500" kern="1200" dirty="0"/>
            <a:t>Filter</a:t>
          </a:r>
        </a:p>
      </dsp:txBody>
      <dsp:txXfrm>
        <a:off x="1533531" y="1660233"/>
        <a:ext cx="9236068" cy="1327732"/>
      </dsp:txXfrm>
    </dsp:sp>
    <dsp:sp modelId="{F5A52420-83DD-43BE-B5F2-39C93D0C8697}">
      <dsp:nvSpPr>
        <dsp:cNvPr id="0" name=""/>
        <dsp:cNvSpPr/>
      </dsp:nvSpPr>
      <dsp:spPr>
        <a:xfrm>
          <a:off x="0" y="3319899"/>
          <a:ext cx="10769600" cy="132773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954F3A-F5AC-4D29-814E-F1AC6BFE9FDB}">
      <dsp:nvSpPr>
        <dsp:cNvPr id="0" name=""/>
        <dsp:cNvSpPr/>
      </dsp:nvSpPr>
      <dsp:spPr>
        <a:xfrm>
          <a:off x="401639" y="3618639"/>
          <a:ext cx="730253" cy="7302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B3FCF9-79FB-4C5E-9089-BA7D28F64CAC}">
      <dsp:nvSpPr>
        <dsp:cNvPr id="0" name=""/>
        <dsp:cNvSpPr/>
      </dsp:nvSpPr>
      <dsp:spPr>
        <a:xfrm>
          <a:off x="1533531" y="3319899"/>
          <a:ext cx="4846320"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1111250">
            <a:lnSpc>
              <a:spcPct val="100000"/>
            </a:lnSpc>
            <a:spcBef>
              <a:spcPct val="0"/>
            </a:spcBef>
            <a:spcAft>
              <a:spcPct val="35000"/>
            </a:spcAft>
            <a:buNone/>
          </a:pPr>
          <a:r>
            <a:rPr lang="en-US" sz="2500" kern="1200" dirty="0"/>
            <a:t>Analyze</a:t>
          </a:r>
        </a:p>
      </dsp:txBody>
      <dsp:txXfrm>
        <a:off x="1533531" y="3319899"/>
        <a:ext cx="4846320" cy="1327732"/>
      </dsp:txXfrm>
    </dsp:sp>
    <dsp:sp modelId="{675A4AA7-DCBF-4912-86F5-803F8CAD6B83}">
      <dsp:nvSpPr>
        <dsp:cNvPr id="0" name=""/>
        <dsp:cNvSpPr/>
      </dsp:nvSpPr>
      <dsp:spPr>
        <a:xfrm>
          <a:off x="6379851" y="3319899"/>
          <a:ext cx="4389748" cy="1327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18" tIns="140518" rIns="140518" bIns="140518"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6379851" y="3319899"/>
        <a:ext cx="4389748" cy="132773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8/18/2025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8/18/2025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thing we’ll talk about isn’t code, MATLAB has a lot of apps, and this is especially true in signal processing. These are mostly for analyzing logged data. And if I’m using live data, I can use scopes, which we’ll talk about later. We’ll focus on Signal Analyzer, which is the main tool for exploring a signal interactively. It’s a great place to start working on your problem.</a:t>
            </a:r>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2533336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Starting with the first steps of a signal exploration workflow, you can import any signal in your MATLAB workspace to visualize it by dragging and dropping in the Signal Analyzer app. Signals can be imported as numerical data, and you can add time information such as sample rate and start time if desired. This also supports signals stored in data types that already contain time information, and this is displayed in on the x-axis of the plot.</a:t>
            </a:r>
          </a:p>
        </p:txBody>
      </p:sp>
      <p:sp>
        <p:nvSpPr>
          <p:cNvPr id="4" name="Slide Number Placeholder 3"/>
          <p:cNvSpPr>
            <a:spLocks noGrp="1"/>
          </p:cNvSpPr>
          <p:nvPr>
            <p:ph type="sldNum" sz="quarter" idx="5"/>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3516562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Often we need to edit signals based on properties that are easier to evaluate visually or comparatively, so we introduced signal editing to Signal Analyzer. You can overlap or view signals side by side - and pan through different regions of a signal. Pre-processing mode includes the ability to trim, clip, extract, and crop signals. In the last few releases we included support for complex and non-finite signals.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2897626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Analyzing the frequency components of signals is an important part of signal processing. We make it easy to view different ways of computing spectra for your signals. This includes the signal spectrum, spectrograms, scalograms, and persistence spectra. They are all adjustable to allow you to change the parameters of the calculations – such as leakage, time resolution, binning, frequency resolution and spectrum reassignment</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cs typeface="Times New Roman" panose="02020603050405020304" pitchFamily="18" charset="0"/>
              </a:rPr>
              <a:t>if you've used it before you may have noticed that earlier versions were missing log scale for amplitudes in frequency plots… if so you'll like to know that is now sorted from R2022b</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3622655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can be hard to know which filter with what parameters will suit your application best. So signal analyzer let’s you quickly apply filters and other signal processing techniques and see the results, without writing any code. You can see the effects directly in the time and frequency domains, compare results, and adjust filter parameters as needed.</a:t>
            </a:r>
          </a:p>
        </p:txBody>
      </p:sp>
      <p:sp>
        <p:nvSpPr>
          <p:cNvPr id="4" name="Slide Number Placeholder 3"/>
          <p:cNvSpPr>
            <a:spLocks noGrp="1"/>
          </p:cNvSpPr>
          <p:nvPr>
            <p:ph type="sldNum" sz="quarter" idx="5"/>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2485707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you’ve gone through the iterative process of exploring, editing, and processing your signals. Now you want to share the results with your colleagues, or take the signals back to MATLAB for use in your application. You can share the plots you’ve built as MATLAB scripts or images. Export the preprocessing steps as functions so they can be repeated inside or outside of the app, and use and share the edited signals in MATLAB. Signal Analyzer sessions can also be saved and reloaded in the app.</a:t>
            </a:r>
          </a:p>
        </p:txBody>
      </p:sp>
      <p:sp>
        <p:nvSpPr>
          <p:cNvPr id="4" name="Slide Number Placeholder 3"/>
          <p:cNvSpPr>
            <a:spLocks noGrp="1"/>
          </p:cNvSpPr>
          <p:nvPr>
            <p:ph type="sldNum" sz="quarter" idx="5"/>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4188251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Calibri" panose="020F0502020204030204" pitchFamily="34" charset="0"/>
                <a:ea typeface="Times New Roman" panose="02020603050405020304" pitchFamily="18" charset="0"/>
              </a:rPr>
              <a:t>Signal Labeler a great place to continue on the problem we were just working on. Wavelet Apps to experiment through practice and trial and error with mathematical methods that you may not know much about but may provide tremendous help to complex problems even with little insider knowledge on wavelets</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2160646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Industries:</a:t>
            </a:r>
            <a:r>
              <a:rPr lang="EN-US" sz="700" b="1" kern="1200" baseline="0" dirty="0">
                <a:solidFill>
                  <a:schemeClr val="tx1"/>
                </a:solidFill>
                <a:latin typeface="+mn-lt"/>
                <a:ea typeface="+mn-ea"/>
                <a:cs typeface="+mn-cs"/>
              </a:rPr>
              <a:t> </a:t>
            </a:r>
            <a:r>
              <a:rPr lang="EN-US" sz="1200" kern="1200" dirty="0">
                <a:solidFill>
                  <a:schemeClr val="tx1"/>
                </a:solidFill>
                <a:effectLst/>
                <a:latin typeface="+mn-lt"/>
                <a:ea typeface="+mn-ea"/>
                <a:cs typeface="+mn-cs"/>
              </a:rPr>
              <a:t>Medical </a:t>
            </a:r>
            <a:r>
              <a:rPr lang="EN-US" sz="1200" kern="1200" dirty="0">
                <a:solidFill>
                  <a:schemeClr val="tx1"/>
                </a:solidFill>
                <a:effectLst/>
                <a:ea typeface="+mn-ea"/>
                <a:cs typeface="+mn-cs"/>
              </a:rPr>
              <a:t>Devices</a:t>
            </a:r>
            <a:endParaRPr lang="EN-US" sz="7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Application Areas: </a:t>
            </a:r>
            <a:r>
              <a:rPr lang="EN-US" sz="1200" kern="1200" dirty="0">
                <a:solidFill>
                  <a:schemeClr val="tx1"/>
                </a:solidFill>
                <a:effectLst/>
                <a:latin typeface="+mn-lt"/>
                <a:ea typeface="+mn-ea"/>
                <a:cs typeface="+mn-cs"/>
              </a:rPr>
              <a:t>Data analytics, Digital signal </a:t>
            </a:r>
            <a:r>
              <a:rPr lang="EN-US" sz="1200" kern="1200" dirty="0">
                <a:solidFill>
                  <a:schemeClr val="tx1"/>
                </a:solidFill>
                <a:effectLst/>
              </a:rPr>
              <a:t>processing</a:t>
            </a: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Capabilities</a:t>
            </a:r>
            <a:r>
              <a:rPr lang="EN-US" sz="700" b="0" kern="1200" dirty="0">
                <a:solidFill>
                  <a:schemeClr val="tx1"/>
                </a:solidFill>
                <a:latin typeface="+mn-lt"/>
                <a:ea typeface="+mn-ea"/>
                <a:cs typeface="+mn-cs"/>
              </a:rPr>
              <a:t>: </a:t>
            </a:r>
            <a:r>
              <a:rPr lang="EN-GB" sz="1200" kern="1200" dirty="0">
                <a:solidFill>
                  <a:schemeClr val="tx1"/>
                </a:solidFill>
                <a:effectLst/>
                <a:latin typeface="+mn-lt"/>
                <a:ea typeface="+mn-ea"/>
                <a:cs typeface="+mn-cs"/>
              </a:rPr>
              <a:t>Data analysis, Algorithm development,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Products Used: </a:t>
            </a:r>
            <a:r>
              <a:rPr lang="EN-GB" sz="1200" kern="1200" dirty="0">
                <a:solidFill>
                  <a:schemeClr val="tx1"/>
                </a:solidFill>
                <a:effectLst/>
                <a:latin typeface="+mn-lt"/>
                <a:ea typeface="+mn-ea"/>
                <a:cs typeface="+mn-cs"/>
              </a:rPr>
              <a:t>MATLAB, Wavelet </a:t>
            </a:r>
            <a:r>
              <a:rPr lang="EN-GB" sz="1200" kern="1200" dirty="0">
                <a:solidFill>
                  <a:schemeClr val="tx1"/>
                </a:solidFill>
                <a:effectLst/>
                <a:ea typeface="+mn-ea"/>
                <a:cs typeface="+mn-cs"/>
              </a:rPr>
              <a:t>Toolbox</a:t>
            </a:r>
            <a:endParaRPr lang="EN-GB" sz="7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Country:</a:t>
            </a:r>
            <a:r>
              <a:rPr lang="EN-US" sz="700" b="0" kern="1200" baseline="0" dirty="0">
                <a:solidFill>
                  <a:schemeClr val="tx1"/>
                </a:solidFill>
                <a:latin typeface="+mn-lt"/>
                <a:ea typeface="+mn-ea"/>
                <a:cs typeface="+mn-cs"/>
              </a:rPr>
              <a:t> USA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1"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1" dirty="0">
                <a:solidFill>
                  <a:schemeClr val="tx2"/>
                </a:solidFill>
              </a:rPr>
              <a:t>Battelle Neural Bypass Technology Restores Movement to a Paralyzed Man’s Arm and Hand </a:t>
            </a:r>
            <a:endParaRPr lang="EN-GB" sz="1200" b="1" i="0" kern="1200" dirty="0">
              <a:solidFill>
                <a:schemeClr val="tx1"/>
              </a:solidFill>
              <a:effectLst/>
            </a:endParaRPr>
          </a:p>
          <a:p>
            <a:r>
              <a:rPr lang="EN-US" sz="1200" b="0" i="0" kern="1200" dirty="0">
                <a:solidFill>
                  <a:schemeClr val="tx1"/>
                </a:solidFill>
                <a:effectLst/>
                <a:latin typeface="+mn-lt"/>
                <a:ea typeface="+mn-ea"/>
                <a:cs typeface="+mn-cs"/>
              </a:rPr>
              <a:t>When disease or injury disrupts the neural pathways connecting the brain’s motor cortex to muscles, the result is often permanent paralysis. A team of engineers, scientists, and statisticians at Battelle have developed a technology that bypasses damaged neural pathways. Known as Battelle </a:t>
            </a:r>
            <a:r>
              <a:rPr lang="EN-US" sz="1200" b="0" i="0" kern="1200" dirty="0" err="1">
                <a:solidFill>
                  <a:schemeClr val="tx1"/>
                </a:solidFill>
                <a:effectLst/>
                <a:latin typeface="+mn-lt"/>
                <a:ea typeface="+mn-ea"/>
                <a:cs typeface="+mn-cs"/>
              </a:rPr>
              <a:t>NeuroLife</a:t>
            </a:r>
            <a:r>
              <a:rPr lang="EN-US" sz="1200" b="0" i="0" kern="1200" dirty="0">
                <a:solidFill>
                  <a:schemeClr val="tx1"/>
                </a:solidFill>
                <a:effectLst/>
                <a:latin typeface="+mn-lt"/>
                <a:ea typeface="+mn-ea"/>
                <a:cs typeface="+mn-cs"/>
              </a:rPr>
              <a:t>™, the system is the first ever to successfully restore muscle control using </a:t>
            </a:r>
            <a:r>
              <a:rPr lang="EN-US" sz="1200" b="0" i="0" kern="1200" dirty="0" err="1">
                <a:solidFill>
                  <a:schemeClr val="tx1"/>
                </a:solidFill>
                <a:effectLst/>
                <a:latin typeface="+mn-lt"/>
                <a:ea typeface="+mn-ea"/>
                <a:cs typeface="+mn-cs"/>
              </a:rPr>
              <a:t>intracortically</a:t>
            </a:r>
            <a:r>
              <a:rPr lang="EN-US" sz="1200" b="0" i="0" kern="1200" dirty="0">
                <a:solidFill>
                  <a:schemeClr val="tx1"/>
                </a:solidFill>
                <a:effectLst/>
                <a:latin typeface="+mn-lt"/>
                <a:ea typeface="+mn-ea"/>
                <a:cs typeface="+mn-cs"/>
              </a:rPr>
              <a:t> recorded neural signals in a human. It has enabled a quadriplegic man to regain control of his right forearm, hand, and fingers.</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NeuroLife</a:t>
            </a:r>
            <a:r>
              <a:rPr lang="EN-US" sz="1200" b="0" i="0" kern="1200" dirty="0">
                <a:solidFill>
                  <a:schemeClr val="tx1"/>
                </a:solidFill>
                <a:effectLst/>
                <a:latin typeface="+mn-lt"/>
                <a:ea typeface="+mn-ea"/>
                <a:cs typeface="+mn-cs"/>
              </a:rPr>
              <a:t> includes signal processing and machine learning algorithms developed in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These algorithms process and interpret signals from a microelectrode array implanted in the study participant’s brain. When the participant thinks of a specific hand movement, the algorithms decode the resultant brain signals, identify the intended movement, and generate signals that stimulate the patient’s arm to perform the movement.”</a:t>
            </a:r>
          </a:p>
          <a:p>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Challenge</a:t>
            </a:r>
            <a:endParaRPr lang="EN-US" sz="7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Neurosurgeons from The Ohio State University Wexner Medical Center implanted a microelectrode array into the volunteer participant’s left primary motor cortex. The array uses 96 individual electrodes to record neural activity. At 30,000 samples per second, the electrodes produce almost 300,000 samples every 100 milliseconds.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translate this data into specific hand movements, Battelle engineers needed to extract meaningful features, apply classification algorithms to identify patterns in those features, and map the patterns to the participant’s intended hand movements. The engineers then needed to control 130 channels of a neuromuscular electrical stimulator (NMES) sleeve on the participant’s right arm. Even a seconds-long delay between thought and movement would have made the movement too unnatural, rendering the entire system impractical. As a result, all data processing, classification, and decoding had to be done in real time. To achieve performance approaching natural motion, the system had to update 10 times per second, which meant completing all processing steps in less than 100 milliseconds.</a:t>
            </a:r>
          </a:p>
          <a:p>
            <a:endParaRPr lang="en-US" sz="700"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i="1" kern="1200" dirty="0">
                <a:solidFill>
                  <a:schemeClr val="tx1"/>
                </a:solidFill>
                <a:latin typeface="+mn-lt"/>
                <a:ea typeface="+mn-ea"/>
                <a:cs typeface="+mn-cs"/>
              </a:rPr>
              <a:t>“</a:t>
            </a:r>
            <a:r>
              <a:rPr lang="EN-US" sz="1200" b="0" i="1" kern="1200" dirty="0">
                <a:solidFill>
                  <a:schemeClr val="tx1"/>
                </a:solidFill>
                <a:effectLst/>
                <a:latin typeface="+mn-lt"/>
                <a:ea typeface="+mn-ea"/>
                <a:cs typeface="+mn-cs"/>
              </a:rPr>
              <a:t>The algorithms we developed using MATLAB gave the participant back basic control of his arm and hand. By the end of the study, he could grip a bottle, pour out its contents, and set it down, as well as pick up a stir stick and execute a stirring motion</a:t>
            </a:r>
            <a:r>
              <a:rPr lang="EN-US" sz="700" b="0" i="1" u="none" strike="noStrike" kern="1200" baseline="0" dirty="0">
                <a:solidFill>
                  <a:schemeClr val="tx1"/>
                </a:solidFill>
                <a:latin typeface="+mn-lt"/>
                <a:ea typeface="+mn-ea"/>
                <a:cs typeface="+mn-cs"/>
              </a:rPr>
              <a:t>.”</a:t>
            </a:r>
            <a:endParaRPr lang="EN-US" sz="700" i="1"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b="0" i="1" kern="1200" dirty="0">
                <a:solidFill>
                  <a:schemeClr val="tx1"/>
                </a:solidFill>
                <a:latin typeface="+mn-lt"/>
                <a:ea typeface="+mn-ea"/>
                <a:cs typeface="+mn-cs"/>
              </a:rPr>
              <a:t>-</a:t>
            </a:r>
            <a:r>
              <a:rPr lang="EN-US" sz="700" b="0" i="1" kern="1200" baseline="0" dirty="0">
                <a:solidFill>
                  <a:schemeClr val="tx1"/>
                </a:solidFill>
                <a:latin typeface="+mn-lt"/>
                <a:ea typeface="+mn-ea"/>
                <a:cs typeface="+mn-cs"/>
              </a:rPr>
              <a:t> </a:t>
            </a:r>
            <a:r>
              <a:rPr lang="EN-US" sz="1200" b="0" i="1" kern="1200" dirty="0">
                <a:solidFill>
                  <a:schemeClr val="tx1"/>
                </a:solidFill>
                <a:effectLst/>
                <a:latin typeface="+mn-lt"/>
                <a:ea typeface="+mn-ea"/>
                <a:cs typeface="+mn-cs"/>
              </a:rPr>
              <a:t>David Friedenberg, </a:t>
            </a:r>
            <a:r>
              <a:rPr lang="EN-US" sz="1200" b="0" i="1" kern="1200" dirty="0">
                <a:solidFill>
                  <a:schemeClr val="tx1"/>
                </a:solidFill>
                <a:effectLst/>
                <a:ea typeface="+mn-ea"/>
                <a:cs typeface="+mn-cs"/>
              </a:rPr>
              <a:t>Battelle</a:t>
            </a:r>
            <a:endParaRPr lang="EN-US" sz="7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0" i="1" kern="1200" dirty="0">
              <a:solidFill>
                <a:schemeClr val="tx1"/>
              </a:solidFill>
              <a:latin typeface="+mn-lt"/>
              <a:ea typeface="+mn-ea"/>
              <a:cs typeface="+mn-cs"/>
            </a:endParaRPr>
          </a:p>
          <a:p>
            <a:r>
              <a:rPr lang="EN-US" sz="700" b="1" kern="1200" dirty="0">
                <a:solidFill>
                  <a:schemeClr val="tx1"/>
                </a:solidFill>
                <a:latin typeface="+mn-lt"/>
                <a:ea typeface="+mn-ea"/>
                <a:cs typeface="+mn-cs"/>
              </a:rPr>
              <a:t>Solution</a:t>
            </a:r>
            <a:endParaRPr lang="EN-US" sz="7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Battelle used MATLAB to develop signal processing and machine learning algorithms and run the algorithms in real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participant was shown a computer-generated virtual hand performing movements such as wrist flexion and extension, thumb flexion and extension, and hand opening and closing, and instructed to think about making the same movements with his own hand.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in MATLAB, the team developed algorithms to analyze data from the 96 channels in the implanted electrode array. Using Wavelet Toolbox™, they performed wavelet decomposition to isolate the frequency ranges of the brain signals that govern movement.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performed transforms on the results of the decomposition in MATLAB to calculate mean wavelet power (MWP), reducing the 3000 features captured during each 100 millisecond window for a single channel to a single value.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resulting 96 MWP values were used as feature vectors for machine learning algorithms that translate the features into individual movements.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team used MATLAB to test several machine learning techniques, including discriminant analysis and support vector machines (SVM), settling on a custom SVM optimized for performance.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testing sessions, the team trained the SVM by having the participant attempt the movements shown in the videos. They used the trained SVM’s output to animate a computer-generated virtual hand that the participant could manipulate on screen. The same SVM output was scaled and used to control the 130 channels of the NMES sleeve.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the participant moved his arm and hand to perform simple movements, all signal processing, decoding, and machine learning algorithms were run in MATLAB in real time on a desktop computer.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Battelle engineers are currently using MATLAB to develop algorithms for the second- generation </a:t>
            </a:r>
            <a:r>
              <a:rPr lang="EN-US" sz="1200" b="0" i="0" kern="1200" dirty="0" err="1">
                <a:solidFill>
                  <a:schemeClr val="tx1"/>
                </a:solidFill>
                <a:effectLst/>
                <a:latin typeface="+mn-lt"/>
                <a:ea typeface="+mn-ea"/>
                <a:cs typeface="+mn-cs"/>
              </a:rPr>
              <a:t>NeuroLife</a:t>
            </a:r>
            <a:r>
              <a:rPr lang="EN-US" sz="1200" b="0" i="0" kern="1200" dirty="0">
                <a:solidFill>
                  <a:schemeClr val="tx1"/>
                </a:solidFill>
                <a:effectLst/>
                <a:latin typeface="+mn-lt"/>
                <a:ea typeface="+mn-ea"/>
                <a:cs typeface="+mn-cs"/>
              </a:rPr>
              <a:t> system, which will incorporate accelerometers and other sensors to enable the control algorithms to monitor the position of the arm and detect fatigue.</a:t>
            </a:r>
          </a:p>
          <a:p>
            <a:pPr fontAlgn="base"/>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Control over paralyzed hand and arm restored.</a:t>
            </a:r>
            <a:r>
              <a:rPr lang="EN-US" sz="1200" b="0" i="0" kern="1200" dirty="0">
                <a:solidFill>
                  <a:schemeClr val="tx1"/>
                </a:solidFill>
                <a:effectLst/>
                <a:latin typeface="+mn-lt"/>
                <a:ea typeface="+mn-ea"/>
                <a:cs typeface="+mn-cs"/>
              </a:rPr>
              <a:t> “The algorithms we developed using MATLAB to decode signals from an implanted microelectrode array and actuate an NMES sleeve gave the participant back basic control of his arm and hand,” says David Friedenberg, principal research statistician at Battelle. “By the end of the study, he could grip a bottle, pour out its contents, and set it down, as well as pick up a stir stick and execute a stirring motion.</a:t>
            </a:r>
            <a:r>
              <a:rPr lang="EN-GB" sz="1200" kern="1200" dirty="0">
                <a:solidFill>
                  <a:schemeClr val="tx1"/>
                </a:solidFill>
                <a:effectLst/>
                <a:latin typeface="+mn-lt"/>
                <a:ea typeface="+mn-ea"/>
                <a:cs typeface="+mn-cs"/>
              </a:rPr>
              <a:t>”  </a:t>
            </a:r>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Real-time processing performance achieved.</a:t>
            </a:r>
            <a:r>
              <a:rPr lang="EN-US" sz="1200" b="0" i="0" kern="1200" dirty="0">
                <a:solidFill>
                  <a:schemeClr val="tx1"/>
                </a:solidFill>
                <a:effectLst/>
                <a:latin typeface="+mn-lt"/>
                <a:ea typeface="+mn-ea"/>
                <a:cs typeface="+mn-cs"/>
              </a:rPr>
              <a:t> “Our algorithms performed all the necessary wavelet decomposition, decoding, and other processing within 60–70 milliseconds running in MATLAB,” says Nick Annetta, research scientist at Battelle</a:t>
            </a:r>
            <a:r>
              <a:rPr lang="EN-US" sz="700" kern="1200" dirty="0">
                <a:solidFill>
                  <a:schemeClr val="tx1"/>
                </a:solidFill>
                <a:effectLst/>
                <a:latin typeface="+mn-lt"/>
                <a:ea typeface="+mn-ea"/>
                <a:cs typeface="+mn-cs"/>
              </a:rPr>
              <a:t>.”</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Interdisciplinary collaboration enabled.</a:t>
            </a:r>
            <a:r>
              <a:rPr lang="EN-US" sz="1200" b="0" i="0" kern="1200" dirty="0">
                <a:solidFill>
                  <a:schemeClr val="tx1"/>
                </a:solidFill>
                <a:effectLst/>
                <a:latin typeface="+mn-lt"/>
                <a:ea typeface="+mn-ea"/>
                <a:cs typeface="+mn-cs"/>
              </a:rPr>
              <a:t> “I’m a statistician, Nick is an electrical engineer, and lots of other engineers and interns worked on the project,” says Friedenberg. “The whole team was comfortable with MATLAB—it was the language that we all had in common</a:t>
            </a:r>
            <a:r>
              <a:rPr lang="EN-US" sz="1200" b="0" i="0" kern="1200" dirty="0">
                <a:solidFill>
                  <a:schemeClr val="tx1"/>
                </a:solidFill>
                <a:effectLst/>
                <a:ea typeface="+mn-ea"/>
                <a:cs typeface="+mn-cs"/>
              </a:rPr>
              <a:t>.”</a:t>
            </a:r>
            <a:endParaRPr lang="EN-US" sz="700" kern="1200" dirty="0">
              <a:solidFill>
                <a:schemeClr val="tx1"/>
              </a:solidFill>
              <a:effectLst/>
              <a:latin typeface="+mn-lt"/>
              <a:ea typeface="+mn-ea"/>
              <a:cs typeface="+mn-cs"/>
            </a:endParaRPr>
          </a:p>
          <a:p>
            <a:endParaRPr lang="en-US" sz="700" b="0" i="1" kern="1200" dirty="0">
              <a:solidFill>
                <a:srgbClr val="154F8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u="none" kern="1200" dirty="0">
                <a:solidFill>
                  <a:schemeClr val="tx1"/>
                </a:solidFill>
                <a:effectLst/>
                <a:latin typeface="+mn-lt"/>
                <a:ea typeface="+mn-ea"/>
                <a:cs typeface="+mn-cs"/>
              </a:rPr>
              <a:t>Learn more Battelle: www.battelle.org/neurolife</a:t>
            </a:r>
          </a:p>
          <a:p>
            <a:r>
              <a:rPr lang="EN-US" sz="700" i="1" u="none" kern="1200" dirty="0">
                <a:solidFill>
                  <a:schemeClr val="tx1"/>
                </a:solidFill>
                <a:effectLst/>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3767368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Industries:</a:t>
            </a:r>
            <a:r>
              <a:rPr lang="EN-US" sz="700" b="1" kern="1200" baseline="0" dirty="0">
                <a:solidFill>
                  <a:schemeClr val="tx1"/>
                </a:solidFill>
                <a:latin typeface="+mn-lt"/>
                <a:ea typeface="+mn-ea"/>
                <a:cs typeface="+mn-cs"/>
              </a:rPr>
              <a:t> </a:t>
            </a:r>
            <a:r>
              <a:rPr lang="EN-US" sz="1200" kern="1200" dirty="0">
                <a:solidFill>
                  <a:schemeClr val="tx1"/>
                </a:solidFill>
                <a:effectLst/>
                <a:latin typeface="+mn-lt"/>
                <a:ea typeface="+mn-ea"/>
                <a:cs typeface="+mn-cs"/>
              </a:rPr>
              <a:t>Medical </a:t>
            </a:r>
            <a:r>
              <a:rPr lang="EN-US" sz="1200" kern="1200" dirty="0">
                <a:solidFill>
                  <a:schemeClr val="tx1"/>
                </a:solidFill>
                <a:effectLst/>
                <a:ea typeface="+mn-ea"/>
                <a:cs typeface="+mn-cs"/>
              </a:rPr>
              <a:t>Devices</a:t>
            </a:r>
            <a:endParaRPr lang="EN-US" sz="7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Application Areas: </a:t>
            </a:r>
            <a:r>
              <a:rPr lang="EN-US" sz="1200" kern="1200" dirty="0">
                <a:solidFill>
                  <a:schemeClr val="tx1"/>
                </a:solidFill>
                <a:effectLst/>
                <a:latin typeface="+mn-lt"/>
                <a:ea typeface="+mn-ea"/>
                <a:cs typeface="+mn-cs"/>
              </a:rPr>
              <a:t>Data analytics, Digital signal </a:t>
            </a:r>
            <a:r>
              <a:rPr lang="EN-US" sz="1200" kern="1200" dirty="0">
                <a:solidFill>
                  <a:schemeClr val="tx1"/>
                </a:solidFill>
                <a:effectLst/>
              </a:rPr>
              <a:t>processing</a:t>
            </a: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Capabilities</a:t>
            </a:r>
            <a:r>
              <a:rPr lang="EN-US" sz="700" b="0" kern="1200" dirty="0">
                <a:solidFill>
                  <a:schemeClr val="tx1"/>
                </a:solidFill>
                <a:latin typeface="+mn-lt"/>
                <a:ea typeface="+mn-ea"/>
                <a:cs typeface="+mn-cs"/>
              </a:rPr>
              <a:t>: </a:t>
            </a:r>
            <a:r>
              <a:rPr lang="EN-GB" sz="1200" kern="1200" dirty="0">
                <a:solidFill>
                  <a:schemeClr val="tx1"/>
                </a:solidFill>
                <a:effectLst/>
                <a:latin typeface="+mn-lt"/>
                <a:ea typeface="+mn-ea"/>
                <a:cs typeface="+mn-cs"/>
              </a:rPr>
              <a:t>Data analysis, Algorithm development,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Products Used: </a:t>
            </a:r>
            <a:r>
              <a:rPr lang="EN-GB" sz="1200" kern="1200" dirty="0">
                <a:solidFill>
                  <a:schemeClr val="tx1"/>
                </a:solidFill>
                <a:effectLst/>
                <a:latin typeface="+mn-lt"/>
                <a:ea typeface="+mn-ea"/>
                <a:cs typeface="+mn-cs"/>
              </a:rPr>
              <a:t>MATLAB, Wavelet </a:t>
            </a:r>
            <a:r>
              <a:rPr lang="EN-GB" sz="1200" kern="1200" dirty="0">
                <a:solidFill>
                  <a:schemeClr val="tx1"/>
                </a:solidFill>
                <a:effectLst/>
                <a:ea typeface="+mn-ea"/>
                <a:cs typeface="+mn-cs"/>
              </a:rPr>
              <a:t>Toolbox</a:t>
            </a:r>
            <a:endParaRPr lang="EN-GB" sz="7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Country:</a:t>
            </a:r>
            <a:r>
              <a:rPr lang="EN-US" sz="700" b="0" kern="1200" baseline="0" dirty="0">
                <a:solidFill>
                  <a:schemeClr val="tx1"/>
                </a:solidFill>
                <a:latin typeface="+mn-lt"/>
                <a:ea typeface="+mn-ea"/>
                <a:cs typeface="+mn-cs"/>
              </a:rPr>
              <a:t> USA</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1" kern="1200" dirty="0">
              <a:solidFill>
                <a:schemeClr val="tx1"/>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GB" sz="1200" b="1" dirty="0">
                <a:solidFill>
                  <a:schemeClr val="tx2"/>
                </a:solidFill>
              </a:rPr>
              <a:t>Battelle Neural Bypass Technology Restores Movement to a Paralyzed Man’s Arm and Hand </a:t>
            </a:r>
            <a:endParaRPr lang="EN-GB" sz="1200" b="1" i="0" kern="1200" dirty="0">
              <a:solidFill>
                <a:schemeClr val="tx1"/>
              </a:solidFill>
              <a:effectLst/>
            </a:endParaRPr>
          </a:p>
          <a:p>
            <a:r>
              <a:rPr lang="EN-US" sz="1200" b="0" i="0" kern="1200" dirty="0">
                <a:solidFill>
                  <a:schemeClr val="tx1"/>
                </a:solidFill>
                <a:effectLst/>
                <a:latin typeface="+mn-lt"/>
                <a:ea typeface="+mn-ea"/>
                <a:cs typeface="+mn-cs"/>
              </a:rPr>
              <a:t>When disease or injury disrupts the neural pathways connecting the brain’s motor cortex to muscles, the result is often permanent paralysis. A team of engineers, scientists, and statisticians at Battelle have developed a technology that bypasses damaged neural pathways. Known as Battelle </a:t>
            </a:r>
            <a:r>
              <a:rPr lang="EN-US" sz="1200" b="0" i="0" kern="1200" dirty="0" err="1">
                <a:solidFill>
                  <a:schemeClr val="tx1"/>
                </a:solidFill>
                <a:effectLst/>
                <a:latin typeface="+mn-lt"/>
                <a:ea typeface="+mn-ea"/>
                <a:cs typeface="+mn-cs"/>
              </a:rPr>
              <a:t>NeuroLife</a:t>
            </a:r>
            <a:r>
              <a:rPr lang="EN-US" sz="1200" b="0" i="0" kern="1200" dirty="0">
                <a:solidFill>
                  <a:schemeClr val="tx1"/>
                </a:solidFill>
                <a:effectLst/>
                <a:latin typeface="+mn-lt"/>
                <a:ea typeface="+mn-ea"/>
                <a:cs typeface="+mn-cs"/>
              </a:rPr>
              <a:t>™, the system is the first ever to successfully restore muscle control using </a:t>
            </a:r>
            <a:r>
              <a:rPr lang="EN-US" sz="1200" b="0" i="0" kern="1200" dirty="0" err="1">
                <a:solidFill>
                  <a:schemeClr val="tx1"/>
                </a:solidFill>
                <a:effectLst/>
                <a:latin typeface="+mn-lt"/>
                <a:ea typeface="+mn-ea"/>
                <a:cs typeface="+mn-cs"/>
              </a:rPr>
              <a:t>intracortically</a:t>
            </a:r>
            <a:r>
              <a:rPr lang="EN-US" sz="1200" b="0" i="0" kern="1200" dirty="0">
                <a:solidFill>
                  <a:schemeClr val="tx1"/>
                </a:solidFill>
                <a:effectLst/>
                <a:latin typeface="+mn-lt"/>
                <a:ea typeface="+mn-ea"/>
                <a:cs typeface="+mn-cs"/>
              </a:rPr>
              <a:t> recorded neural signals in a human. It has enabled a quadriplegic man to regain control of his right forearm, hand, and fingers.</a:t>
            </a:r>
          </a:p>
          <a:p>
            <a:endParaRPr lang="en-US"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NeuroLife</a:t>
            </a:r>
            <a:r>
              <a:rPr lang="EN-US" sz="1200" b="0" i="0" kern="1200" dirty="0">
                <a:solidFill>
                  <a:schemeClr val="tx1"/>
                </a:solidFill>
                <a:effectLst/>
                <a:latin typeface="+mn-lt"/>
                <a:ea typeface="+mn-ea"/>
                <a:cs typeface="+mn-cs"/>
              </a:rPr>
              <a:t> includes signal processing and machine learning algorithms developed in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These algorithms process and interpret signals from a microelectrode array implanted in the study participant’s brain. When the participant thinks of a specific hand movement, the algorithms decode the resultant brain signals, identify the intended movement, and generate signals that stimulate the patient’s arm to perform the movement.”</a:t>
            </a:r>
          </a:p>
          <a:p>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Challenge</a:t>
            </a:r>
            <a:endParaRPr lang="EN-US" sz="7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Neurosurgeons from The Ohio State University Wexner Medical Center implanted a microelectrode array into the volunteer participant’s left primary motor cortex. The array uses 96 individual electrodes to record neural activity. At 30,000 samples per second, the electrodes produce almost 300,000 samples every 100 milliseconds.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translate this data into specific hand movements, Battelle engineers needed to extract meaningful features, apply classification algorithms to identify patterns in those features, and map the patterns to the participant’s intended hand movements. The engineers then needed to control 130 channels of a neuromuscular electrical stimulator (NMES) sleeve on the participant’s right arm. Even a seconds-long delay between thought and movement would have made the movement too unnatural, rendering the entire system impractical. As a result, all data processing, classification, and decoding had to be done in real time. To achieve performance approaching natural motion, the system had to update 10 times per second, which meant completing all processing steps in less than 100 milliseconds.</a:t>
            </a:r>
          </a:p>
          <a:p>
            <a:endParaRPr lang="en-US" sz="700"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i="1" kern="1200" dirty="0">
                <a:solidFill>
                  <a:schemeClr val="tx1"/>
                </a:solidFill>
                <a:latin typeface="+mn-lt"/>
                <a:ea typeface="+mn-ea"/>
                <a:cs typeface="+mn-cs"/>
              </a:rPr>
              <a:t>“</a:t>
            </a:r>
            <a:r>
              <a:rPr lang="EN-US" sz="1200" b="0" i="1" kern="1200" dirty="0">
                <a:solidFill>
                  <a:schemeClr val="tx1"/>
                </a:solidFill>
                <a:effectLst/>
                <a:latin typeface="+mn-lt"/>
                <a:ea typeface="+mn-ea"/>
                <a:cs typeface="+mn-cs"/>
              </a:rPr>
              <a:t>The algorithms we developed using MATLAB gave the participant back basic control of his arm and hand. By the end of the study, he could grip a bottle, pour out its contents, and set it down, as well as pick up a stir stick and execute a stirring motion</a:t>
            </a:r>
            <a:r>
              <a:rPr lang="EN-US" sz="700" b="0" i="1" u="none" strike="noStrike" kern="1200" baseline="0" dirty="0">
                <a:solidFill>
                  <a:schemeClr val="tx1"/>
                </a:solidFill>
                <a:latin typeface="+mn-lt"/>
                <a:ea typeface="+mn-ea"/>
                <a:cs typeface="+mn-cs"/>
              </a:rPr>
              <a:t>.”</a:t>
            </a:r>
            <a:endParaRPr lang="EN-US" sz="700" i="1"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b="0" i="1" kern="1200" dirty="0">
                <a:solidFill>
                  <a:schemeClr val="tx1"/>
                </a:solidFill>
                <a:latin typeface="+mn-lt"/>
                <a:ea typeface="+mn-ea"/>
                <a:cs typeface="+mn-cs"/>
              </a:rPr>
              <a:t>-</a:t>
            </a:r>
            <a:r>
              <a:rPr lang="EN-US" sz="700" b="0" i="1" kern="1200" baseline="0" dirty="0">
                <a:solidFill>
                  <a:schemeClr val="tx1"/>
                </a:solidFill>
                <a:latin typeface="+mn-lt"/>
                <a:ea typeface="+mn-ea"/>
                <a:cs typeface="+mn-cs"/>
              </a:rPr>
              <a:t> </a:t>
            </a:r>
            <a:r>
              <a:rPr lang="EN-US" sz="1200" b="0" i="1" kern="1200" dirty="0">
                <a:solidFill>
                  <a:schemeClr val="tx1"/>
                </a:solidFill>
                <a:effectLst/>
                <a:latin typeface="+mn-lt"/>
                <a:ea typeface="+mn-ea"/>
                <a:cs typeface="+mn-cs"/>
              </a:rPr>
              <a:t>David Friedenberg, </a:t>
            </a:r>
            <a:r>
              <a:rPr lang="EN-US" sz="1200" b="0" i="1" kern="1200" dirty="0">
                <a:solidFill>
                  <a:schemeClr val="tx1"/>
                </a:solidFill>
                <a:effectLst/>
                <a:ea typeface="+mn-ea"/>
                <a:cs typeface="+mn-cs"/>
              </a:rPr>
              <a:t>Battelle</a:t>
            </a:r>
            <a:endParaRPr lang="EN-US" sz="7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0" i="1" kern="1200" dirty="0">
              <a:solidFill>
                <a:schemeClr val="tx1"/>
              </a:solidFill>
              <a:latin typeface="+mn-lt"/>
              <a:ea typeface="+mn-ea"/>
              <a:cs typeface="+mn-cs"/>
            </a:endParaRPr>
          </a:p>
          <a:p>
            <a:r>
              <a:rPr lang="EN-US" sz="700" b="1" kern="1200" dirty="0">
                <a:solidFill>
                  <a:schemeClr val="tx1"/>
                </a:solidFill>
                <a:latin typeface="+mn-lt"/>
                <a:ea typeface="+mn-ea"/>
                <a:cs typeface="+mn-cs"/>
              </a:rPr>
              <a:t>Solution</a:t>
            </a:r>
            <a:endParaRPr lang="EN-US" sz="7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Battelle used MATLAB to develop signal processing and machine learning algorithms and run the algorithms in real 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participant was shown a computer-generated virtual hand performing movements such as wrist flexion and extension, thumb flexion and extension, and hand opening and closing, and instructed to think about making the same movements with his own hand.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in MATLAB, the team developed algorithms to analyze data from the 96 channels in the implanted electrode array. Using Wavelet Toolbox™, they performed wavelet decomposition to isolate the frequency ranges of the brain signals that govern movement.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performed transforms on the results of the decomposition in MATLAB to calculate mean wavelet power (MWP), reducing the 3000 features captured during each 100 millisecond window for a single channel to a single value.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resulting 96 MWP values were used as feature vectors for machine learning algorithms that translate the features into individual movements.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team used MATLAB to test several machine learning techniques, including discriminant analysis and support vector machines (SVM), settling on a custom SVM optimized for performance.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During testing sessions, the team trained the SVM by having the participant attempt the movements shown in the videos. They used the trained SVM’s output to animate a computer-generated virtual hand that the participant could manipulate on screen. The same SVM output was scaled and used to control the 130 channels of the NMES sleeve.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the participant moved his arm and hand to perform simple movements, all signal processing, decoding, and machine learning algorithms were run in MATLAB in real time on a desktop computer.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Battelle engineers are currently using MATLAB to develop algorithms for the second- generation </a:t>
            </a:r>
            <a:r>
              <a:rPr lang="EN-US" sz="1200" b="0" i="0" kern="1200" dirty="0" err="1">
                <a:solidFill>
                  <a:schemeClr val="tx1"/>
                </a:solidFill>
                <a:effectLst/>
                <a:latin typeface="+mn-lt"/>
                <a:ea typeface="+mn-ea"/>
                <a:cs typeface="+mn-cs"/>
              </a:rPr>
              <a:t>NeuroLife</a:t>
            </a:r>
            <a:r>
              <a:rPr lang="EN-US" sz="1200" b="0" i="0" kern="1200" dirty="0">
                <a:solidFill>
                  <a:schemeClr val="tx1"/>
                </a:solidFill>
                <a:effectLst/>
                <a:latin typeface="+mn-lt"/>
                <a:ea typeface="+mn-ea"/>
                <a:cs typeface="+mn-cs"/>
              </a:rPr>
              <a:t> system, which will incorporate accelerometers and other sensors to enable the control algorithms to monitor the position of the arm and detect fatigue.</a:t>
            </a:r>
          </a:p>
          <a:p>
            <a:pPr fontAlgn="base"/>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Control over paralyzed hand and arm restored.</a:t>
            </a:r>
            <a:r>
              <a:rPr lang="EN-US" sz="1200" b="0" i="0" kern="1200" dirty="0">
                <a:solidFill>
                  <a:schemeClr val="tx1"/>
                </a:solidFill>
                <a:effectLst/>
                <a:latin typeface="+mn-lt"/>
                <a:ea typeface="+mn-ea"/>
                <a:cs typeface="+mn-cs"/>
              </a:rPr>
              <a:t> “The algorithms we developed using MATLAB to decode signals from an implanted microelectrode array and actuate an NMES sleeve gave the participant back basic control of his arm and hand,” says David Friedenberg, principal research statistician at Battelle. “By the end of the study, he could grip a bottle, pour out its contents, and set it down, as well as pick up a stir stick and execute a stirring motion.</a:t>
            </a:r>
            <a:r>
              <a:rPr lang="EN-GB" sz="1200" kern="1200" dirty="0">
                <a:solidFill>
                  <a:schemeClr val="tx1"/>
                </a:solidFill>
                <a:effectLst/>
                <a:latin typeface="+mn-lt"/>
                <a:ea typeface="+mn-ea"/>
                <a:cs typeface="+mn-cs"/>
              </a:rPr>
              <a:t>”  </a:t>
            </a:r>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Real-time processing performance achieved.</a:t>
            </a:r>
            <a:r>
              <a:rPr lang="EN-US" sz="1200" b="0" i="0" kern="1200" dirty="0">
                <a:solidFill>
                  <a:schemeClr val="tx1"/>
                </a:solidFill>
                <a:effectLst/>
                <a:latin typeface="+mn-lt"/>
                <a:ea typeface="+mn-ea"/>
                <a:cs typeface="+mn-cs"/>
              </a:rPr>
              <a:t> “Our algorithms performed all the necessary wavelet decomposition, decoding, and other processing within 60–70 milliseconds running in MATLAB,” says Nick Annetta, research scientist at Battelle</a:t>
            </a:r>
            <a:r>
              <a:rPr lang="EN-US" sz="700" kern="1200" dirty="0">
                <a:solidFill>
                  <a:schemeClr val="tx1"/>
                </a:solidFill>
                <a:effectLst/>
                <a:latin typeface="+mn-lt"/>
                <a:ea typeface="+mn-ea"/>
                <a:cs typeface="+mn-cs"/>
              </a:rPr>
              <a:t>.”</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Interdisciplinary collaboration enabled.</a:t>
            </a:r>
            <a:r>
              <a:rPr lang="EN-US" sz="1200" b="0" i="0" kern="1200" dirty="0">
                <a:solidFill>
                  <a:schemeClr val="tx1"/>
                </a:solidFill>
                <a:effectLst/>
                <a:latin typeface="+mn-lt"/>
                <a:ea typeface="+mn-ea"/>
                <a:cs typeface="+mn-cs"/>
              </a:rPr>
              <a:t> “I’m a statistician, Nick is an electrical engineer, and lots of other engineers and interns worked on the project,” says Friedenberg. “The whole team was comfortable with MATLAB—it was the language that we all had in common</a:t>
            </a:r>
            <a:r>
              <a:rPr lang="EN-US" sz="1200" b="0" i="0" kern="1200" dirty="0">
                <a:solidFill>
                  <a:schemeClr val="tx1"/>
                </a:solidFill>
                <a:effectLst/>
                <a:ea typeface="+mn-ea"/>
                <a:cs typeface="+mn-cs"/>
              </a:rPr>
              <a:t>.”</a:t>
            </a:r>
            <a:endParaRPr lang="EN-US" sz="700" kern="1200" dirty="0">
              <a:solidFill>
                <a:schemeClr val="tx1"/>
              </a:solidFill>
              <a:effectLst/>
              <a:latin typeface="+mn-lt"/>
              <a:ea typeface="+mn-ea"/>
              <a:cs typeface="+mn-cs"/>
            </a:endParaRPr>
          </a:p>
          <a:p>
            <a:endParaRPr lang="en-US" sz="700" b="0" i="1" kern="1200" dirty="0">
              <a:solidFill>
                <a:srgbClr val="154F8F"/>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u="none" kern="1200" dirty="0">
                <a:solidFill>
                  <a:schemeClr val="tx1"/>
                </a:solidFill>
                <a:effectLst/>
                <a:latin typeface="+mn-lt"/>
                <a:ea typeface="+mn-ea"/>
                <a:cs typeface="+mn-cs"/>
              </a:rPr>
              <a:t>Learn more Battelle: www.battelle.org/neurolife</a:t>
            </a:r>
          </a:p>
          <a:p>
            <a:r>
              <a:rPr lang="EN-US" sz="700" i="1" u="none" kern="1200" dirty="0">
                <a:solidFill>
                  <a:schemeClr val="tx1"/>
                </a:solidFill>
                <a:effectLst/>
                <a:latin typeface="+mn-lt"/>
                <a:ea typeface="+mn-ea"/>
                <a:cs typeface="+mn-cs"/>
              </a:rPr>
              <a:t> </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10029843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microsoft.com/office/2018/10/relationships/comments" Target="../comments/modernComment_111E_BD3F25C2.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3" Type="http://schemas.openxmlformats.org/officeDocument/2006/relationships/image" Target="../media/image34.emf"/><Relationship Id="rId2" Type="http://schemas.microsoft.com/office/2018/10/relationships/comments" Target="../comments/modernComment_1111_55349C4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8/10/relationships/comments" Target="../comments/modernComment_1121_3B74CD2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jpe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www.mathworks.com/company/user_stories/battelle-neural-bypass-technology-restores-movement-to-a-paralyzed-mans-arm-and-hand.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27.xml.rels><?xml version="1.0" encoding="UTF-8" standalone="yes"?>
<Relationships xmlns="http://schemas.openxmlformats.org/package/2006/relationships"><Relationship Id="rId3" Type="http://schemas.openxmlformats.org/officeDocument/2006/relationships/hyperlink" Target="https://www.mathworks.com/company/user_stories/delphi-develops-radar-sensor-alignment-algorithm-for-automotive-active-safety-system.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www.mathworks.com/academia/students/resources.html" TargetMode="External"/><Relationship Id="rId2" Type="http://schemas.openxmlformats.org/officeDocument/2006/relationships/hyperlink" Target="https://github.com/mathworks/awesome-matlab-students" TargetMode="External"/><Relationship Id="rId1" Type="http://schemas.openxmlformats.org/officeDocument/2006/relationships/slideLayout" Target="../slideLayouts/slideLayout2.xml"/><Relationship Id="rId4" Type="http://schemas.openxmlformats.org/officeDocument/2006/relationships/hyperlink" Target="https://www.mathworks.com/academia/students.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University</a:t>
            </a:r>
            <a:r>
              <a:rPr lang="en-US" sz="4400" dirty="0"/>
              <a:t> and MathWorks Present:</a:t>
            </a:r>
            <a:br>
              <a:rPr lang="en-US" sz="4400" dirty="0"/>
            </a:br>
            <a:br>
              <a:rPr lang="en-US" sz="4400" dirty="0"/>
            </a:br>
            <a:r>
              <a:rPr lang="en-US" sz="4400" dirty="0"/>
              <a:t>Signal Processing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200" y="3230373"/>
            <a:ext cx="2646690" cy="2646690"/>
          </a:xfrm>
          <a:prstGeom prst="rect">
            <a:avLst/>
          </a:prstGeom>
        </p:spPr>
      </p:pic>
      <p:sp>
        <p:nvSpPr>
          <p:cNvPr id="7" name="Subtitle 6">
            <a:extLst>
              <a:ext uri="{FF2B5EF4-FFF2-40B4-BE49-F238E27FC236}">
                <a16:creationId xmlns:a16="http://schemas.microsoft.com/office/drawing/2014/main" id="{FF95C13F-19A7-471D-A610-3A6486CD7F3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3BA96-5FC7-D795-03C8-8825690EBC0A}"/>
              </a:ext>
            </a:extLst>
          </p:cNvPr>
          <p:cNvSpPr>
            <a:spLocks noGrp="1"/>
          </p:cNvSpPr>
          <p:nvPr>
            <p:ph type="title"/>
          </p:nvPr>
        </p:nvSpPr>
        <p:spPr/>
        <p:txBody>
          <a:bodyPr/>
          <a:lstStyle/>
          <a:p>
            <a:r>
              <a:rPr lang="en-US" dirty="0"/>
              <a:t>Signal Processing with MATLAB and Simulink</a:t>
            </a:r>
          </a:p>
        </p:txBody>
      </p:sp>
      <p:grpSp>
        <p:nvGrpSpPr>
          <p:cNvPr id="26" name="Group 25">
            <a:extLst>
              <a:ext uri="{FF2B5EF4-FFF2-40B4-BE49-F238E27FC236}">
                <a16:creationId xmlns:a16="http://schemas.microsoft.com/office/drawing/2014/main" id="{97952EBE-9154-55F8-1572-034F653A5FB6}"/>
              </a:ext>
            </a:extLst>
          </p:cNvPr>
          <p:cNvGrpSpPr/>
          <p:nvPr/>
        </p:nvGrpSpPr>
        <p:grpSpPr>
          <a:xfrm>
            <a:off x="985522" y="1381760"/>
            <a:ext cx="2956558" cy="2331720"/>
            <a:chOff x="985522" y="1381760"/>
            <a:chExt cx="2956558" cy="2331720"/>
          </a:xfrm>
        </p:grpSpPr>
        <p:pic>
          <p:nvPicPr>
            <p:cNvPr id="4" name="Picture 3">
              <a:hlinkClick r:id="" action="ppaction://noaction"/>
              <a:extLst>
                <a:ext uri="{FF2B5EF4-FFF2-40B4-BE49-F238E27FC236}">
                  <a16:creationId xmlns:a16="http://schemas.microsoft.com/office/drawing/2014/main" id="{15BD7D44-D84F-CC66-D9FF-1EF718444B4B}"/>
                </a:ext>
              </a:extLst>
            </p:cNvPr>
            <p:cNvPicPr>
              <a:picLocks noChangeAspect="1"/>
            </p:cNvPicPr>
            <p:nvPr/>
          </p:nvPicPr>
          <p:blipFill rotWithShape="1">
            <a:blip r:embed="rId2"/>
            <a:srcRect l="31978" t="29360" b="9024"/>
            <a:stretch/>
          </p:blipFill>
          <p:spPr>
            <a:xfrm>
              <a:off x="985522" y="1381760"/>
              <a:ext cx="2956558" cy="1778000"/>
            </a:xfrm>
            <a:prstGeom prst="rect">
              <a:avLst/>
            </a:prstGeom>
          </p:spPr>
        </p:pic>
        <p:sp>
          <p:nvSpPr>
            <p:cNvPr id="5" name="Rectangle 4">
              <a:hlinkClick r:id="" action="ppaction://noaction"/>
              <a:extLst>
                <a:ext uri="{FF2B5EF4-FFF2-40B4-BE49-F238E27FC236}">
                  <a16:creationId xmlns:a16="http://schemas.microsoft.com/office/drawing/2014/main" id="{B6F55611-2418-94CE-A8EC-CA1966A8E866}"/>
                </a:ext>
              </a:extLst>
            </p:cNvPr>
            <p:cNvSpPr/>
            <p:nvPr/>
          </p:nvSpPr>
          <p:spPr>
            <a:xfrm>
              <a:off x="985522" y="3164840"/>
              <a:ext cx="2956558"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itchFamily="34" charset="0"/>
                  <a:cs typeface="Arial" pitchFamily="34" charset="0"/>
                </a:rPr>
                <a:t>Interactive Signal </a:t>
              </a:r>
              <a:br>
                <a:rPr lang="en-US" sz="1400" b="1">
                  <a:latin typeface="Arial" pitchFamily="34" charset="0"/>
                  <a:cs typeface="Arial" pitchFamily="34" charset="0"/>
                </a:rPr>
              </a:br>
              <a:r>
                <a:rPr lang="en-US" sz="1400" b="1">
                  <a:latin typeface="Arial" pitchFamily="34" charset="0"/>
                  <a:cs typeface="Arial" pitchFamily="34" charset="0"/>
                </a:rPr>
                <a:t>Visualization and Analysis</a:t>
              </a:r>
            </a:p>
          </p:txBody>
        </p:sp>
      </p:grpSp>
      <p:grpSp>
        <p:nvGrpSpPr>
          <p:cNvPr id="27" name="Group 26">
            <a:extLst>
              <a:ext uri="{FF2B5EF4-FFF2-40B4-BE49-F238E27FC236}">
                <a16:creationId xmlns:a16="http://schemas.microsoft.com/office/drawing/2014/main" id="{F8A52C7C-CAA6-C6E9-2381-A8CACB288D9D}"/>
              </a:ext>
            </a:extLst>
          </p:cNvPr>
          <p:cNvGrpSpPr/>
          <p:nvPr/>
        </p:nvGrpSpPr>
        <p:grpSpPr>
          <a:xfrm>
            <a:off x="4846322" y="1456598"/>
            <a:ext cx="2956558" cy="2307682"/>
            <a:chOff x="4846322" y="1456598"/>
            <a:chExt cx="2956558" cy="2307682"/>
          </a:xfrm>
        </p:grpSpPr>
        <p:sp>
          <p:nvSpPr>
            <p:cNvPr id="15" name="Rectangle 14">
              <a:hlinkClick r:id="" action="ppaction://noaction"/>
              <a:extLst>
                <a:ext uri="{FF2B5EF4-FFF2-40B4-BE49-F238E27FC236}">
                  <a16:creationId xmlns:a16="http://schemas.microsoft.com/office/drawing/2014/main" id="{28F9D17C-CFD3-931B-6545-AA39A6ABC78E}"/>
                </a:ext>
              </a:extLst>
            </p:cNvPr>
            <p:cNvSpPr/>
            <p:nvPr/>
          </p:nvSpPr>
          <p:spPr>
            <a:xfrm>
              <a:off x="4846322" y="3215640"/>
              <a:ext cx="2956558"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itchFamily="34" charset="0"/>
                  <a:cs typeface="Arial" pitchFamily="34" charset="0"/>
                </a:rPr>
                <a:t>Time-Frequency Analysis</a:t>
              </a:r>
            </a:p>
          </p:txBody>
        </p:sp>
        <p:pic>
          <p:nvPicPr>
            <p:cNvPr id="22" name="Picture 2">
              <a:hlinkClick r:id="" action="ppaction://noaction"/>
              <a:extLst>
                <a:ext uri="{FF2B5EF4-FFF2-40B4-BE49-F238E27FC236}">
                  <a16:creationId xmlns:a16="http://schemas.microsoft.com/office/drawing/2014/main" id="{E6EB8D6E-8216-A9DA-C9A2-00F3CF5236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571" t="25421" r="1507" b="31965"/>
            <a:stretch/>
          </p:blipFill>
          <p:spPr bwMode="auto">
            <a:xfrm>
              <a:off x="4846322" y="1456598"/>
              <a:ext cx="2956558" cy="1774282"/>
            </a:xfrm>
            <a:prstGeom prst="rect">
              <a:avLst/>
            </a:prstGeom>
            <a:ln>
              <a:noFill/>
            </a:ln>
            <a:effectLst/>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30E63D81-613E-4F10-002F-323DE837462C}"/>
              </a:ext>
            </a:extLst>
          </p:cNvPr>
          <p:cNvGrpSpPr/>
          <p:nvPr/>
        </p:nvGrpSpPr>
        <p:grpSpPr>
          <a:xfrm>
            <a:off x="8422644" y="1434846"/>
            <a:ext cx="2956558" cy="2344674"/>
            <a:chOff x="8422644" y="1434846"/>
            <a:chExt cx="2956558" cy="2344674"/>
          </a:xfrm>
        </p:grpSpPr>
        <p:sp>
          <p:nvSpPr>
            <p:cNvPr id="17" name="Rectangle 16">
              <a:hlinkClick r:id="" action="ppaction://noaction"/>
              <a:extLst>
                <a:ext uri="{FF2B5EF4-FFF2-40B4-BE49-F238E27FC236}">
                  <a16:creationId xmlns:a16="http://schemas.microsoft.com/office/drawing/2014/main" id="{E3C7DD18-7CC7-5F0C-F5C0-4EF49897D9F3}"/>
                </a:ext>
              </a:extLst>
            </p:cNvPr>
            <p:cNvSpPr/>
            <p:nvPr/>
          </p:nvSpPr>
          <p:spPr>
            <a:xfrm>
              <a:off x="8422644" y="3230880"/>
              <a:ext cx="2956558"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itchFamily="34" charset="0"/>
                  <a:cs typeface="Arial" pitchFamily="34" charset="0"/>
                </a:rPr>
                <a:t>AI for Signal Processing Applications</a:t>
              </a:r>
            </a:p>
          </p:txBody>
        </p:sp>
        <p:pic>
          <p:nvPicPr>
            <p:cNvPr id="23" name="Picture 2">
              <a:hlinkClick r:id="" action="ppaction://noaction"/>
              <a:extLst>
                <a:ext uri="{FF2B5EF4-FFF2-40B4-BE49-F238E27FC236}">
                  <a16:creationId xmlns:a16="http://schemas.microsoft.com/office/drawing/2014/main" id="{721A59A7-B7A6-900A-9033-B712D7281C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505" t="22787" r="30707" b="52956"/>
            <a:stretch/>
          </p:blipFill>
          <p:spPr bwMode="auto">
            <a:xfrm>
              <a:off x="8422644" y="1434846"/>
              <a:ext cx="2956558" cy="1780794"/>
            </a:xfrm>
            <a:prstGeom prst="rect">
              <a:avLst/>
            </a:prstGeom>
            <a:ln>
              <a:noFill/>
            </a:ln>
            <a:effectLst/>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E6D52F84-E865-5A7F-D183-0D95CFB8FDE9}"/>
              </a:ext>
            </a:extLst>
          </p:cNvPr>
          <p:cNvGrpSpPr/>
          <p:nvPr/>
        </p:nvGrpSpPr>
        <p:grpSpPr>
          <a:xfrm>
            <a:off x="3037844" y="4084320"/>
            <a:ext cx="2956558" cy="2331720"/>
            <a:chOff x="3037844" y="4084320"/>
            <a:chExt cx="2956558" cy="2331720"/>
          </a:xfrm>
        </p:grpSpPr>
        <p:sp>
          <p:nvSpPr>
            <p:cNvPr id="19" name="Rectangle 18">
              <a:hlinkClick r:id="" action="ppaction://noaction"/>
              <a:extLst>
                <a:ext uri="{FF2B5EF4-FFF2-40B4-BE49-F238E27FC236}">
                  <a16:creationId xmlns:a16="http://schemas.microsoft.com/office/drawing/2014/main" id="{A6082F07-F4E9-6A58-81D0-761BAEED16EE}"/>
                </a:ext>
              </a:extLst>
            </p:cNvPr>
            <p:cNvSpPr/>
            <p:nvPr/>
          </p:nvSpPr>
          <p:spPr>
            <a:xfrm>
              <a:off x="3037844" y="5867400"/>
              <a:ext cx="2956558"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itchFamily="34" charset="0"/>
                  <a:cs typeface="Arial" pitchFamily="34" charset="0"/>
                </a:rPr>
                <a:t>Digital Filtering </a:t>
              </a:r>
              <a:br>
                <a:rPr lang="en-US" sz="1400" b="1">
                  <a:latin typeface="Arial" pitchFamily="34" charset="0"/>
                  <a:cs typeface="Arial" pitchFamily="34" charset="0"/>
                </a:rPr>
              </a:br>
              <a:r>
                <a:rPr lang="en-US" sz="1400" b="1">
                  <a:latin typeface="Arial" pitchFamily="34" charset="0"/>
                  <a:cs typeface="Arial" pitchFamily="34" charset="0"/>
                </a:rPr>
                <a:t>and DSP Algorithms</a:t>
              </a:r>
            </a:p>
          </p:txBody>
        </p:sp>
        <p:pic>
          <p:nvPicPr>
            <p:cNvPr id="24" name="Picture 23">
              <a:hlinkClick r:id="" action="ppaction://noaction"/>
              <a:extLst>
                <a:ext uri="{FF2B5EF4-FFF2-40B4-BE49-F238E27FC236}">
                  <a16:creationId xmlns:a16="http://schemas.microsoft.com/office/drawing/2014/main" id="{321CFB22-56F8-0D39-3C90-8EBD006839BA}"/>
                </a:ext>
              </a:extLst>
            </p:cNvPr>
            <p:cNvPicPr>
              <a:picLocks noChangeAspect="1"/>
            </p:cNvPicPr>
            <p:nvPr/>
          </p:nvPicPr>
          <p:blipFill rotWithShape="1">
            <a:blip r:embed="rId5"/>
            <a:srcRect l="1872" t="11539" r="17921" b="55231"/>
            <a:stretch/>
          </p:blipFill>
          <p:spPr>
            <a:xfrm>
              <a:off x="3037844" y="4084320"/>
              <a:ext cx="2956558" cy="1774282"/>
            </a:xfrm>
            <a:prstGeom prst="rect">
              <a:avLst/>
            </a:prstGeom>
            <a:ln>
              <a:noFill/>
            </a:ln>
            <a:effectLst/>
          </p:spPr>
        </p:pic>
      </p:grpSp>
      <p:grpSp>
        <p:nvGrpSpPr>
          <p:cNvPr id="29" name="Group 28">
            <a:extLst>
              <a:ext uri="{FF2B5EF4-FFF2-40B4-BE49-F238E27FC236}">
                <a16:creationId xmlns:a16="http://schemas.microsoft.com/office/drawing/2014/main" id="{E693AB45-380B-22E5-C562-9C7C6D7D3AEF}"/>
              </a:ext>
            </a:extLst>
          </p:cNvPr>
          <p:cNvGrpSpPr/>
          <p:nvPr/>
        </p:nvGrpSpPr>
        <p:grpSpPr>
          <a:xfrm>
            <a:off x="6705602" y="4084320"/>
            <a:ext cx="2956558" cy="2316480"/>
            <a:chOff x="6705602" y="4084320"/>
            <a:chExt cx="2956558" cy="2316480"/>
          </a:xfrm>
        </p:grpSpPr>
        <p:sp>
          <p:nvSpPr>
            <p:cNvPr id="21" name="Rectangle 20">
              <a:hlinkClick r:id="" action="ppaction://noaction"/>
              <a:extLst>
                <a:ext uri="{FF2B5EF4-FFF2-40B4-BE49-F238E27FC236}">
                  <a16:creationId xmlns:a16="http://schemas.microsoft.com/office/drawing/2014/main" id="{44D3D432-5E98-C6C6-592E-4DFC014DF11B}"/>
                </a:ext>
              </a:extLst>
            </p:cNvPr>
            <p:cNvSpPr/>
            <p:nvPr/>
          </p:nvSpPr>
          <p:spPr>
            <a:xfrm>
              <a:off x="6705602" y="5852160"/>
              <a:ext cx="2956558" cy="5486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atin typeface="Arial" pitchFamily="34" charset="0"/>
                  <a:cs typeface="Arial" pitchFamily="34" charset="0"/>
                </a:rPr>
                <a:t>Simulink for Signal Processing</a:t>
              </a:r>
            </a:p>
          </p:txBody>
        </p:sp>
        <p:pic>
          <p:nvPicPr>
            <p:cNvPr id="25" name="Picture 24">
              <a:hlinkClick r:id="" action="ppaction://noaction"/>
              <a:extLst>
                <a:ext uri="{FF2B5EF4-FFF2-40B4-BE49-F238E27FC236}">
                  <a16:creationId xmlns:a16="http://schemas.microsoft.com/office/drawing/2014/main" id="{909B9B96-1DAF-F93D-9D90-2882221236DC}"/>
                </a:ext>
              </a:extLst>
            </p:cNvPr>
            <p:cNvPicPr>
              <a:picLocks noChangeAspect="1"/>
            </p:cNvPicPr>
            <p:nvPr/>
          </p:nvPicPr>
          <p:blipFill rotWithShape="1">
            <a:blip r:embed="rId6"/>
            <a:srcRect l="4091" t="12439" r="33207" b="4105"/>
            <a:stretch/>
          </p:blipFill>
          <p:spPr>
            <a:xfrm>
              <a:off x="6705602" y="4084320"/>
              <a:ext cx="2956558" cy="1774282"/>
            </a:xfrm>
            <a:prstGeom prst="rect">
              <a:avLst/>
            </a:prstGeom>
            <a:ln>
              <a:noFill/>
            </a:ln>
            <a:effectLst/>
          </p:spPr>
        </p:pic>
      </p:grpSp>
    </p:spTree>
    <p:extLst>
      <p:ext uri="{BB962C8B-B14F-4D97-AF65-F5344CB8AC3E}">
        <p14:creationId xmlns:p14="http://schemas.microsoft.com/office/powerpoint/2010/main" val="70623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9E1479-749E-D33A-89D7-E422E72E38D6}"/>
              </a:ext>
            </a:extLst>
          </p:cNvPr>
          <p:cNvSpPr>
            <a:spLocks noGrp="1"/>
          </p:cNvSpPr>
          <p:nvPr>
            <p:ph idx="1"/>
          </p:nvPr>
        </p:nvSpPr>
        <p:spPr>
          <a:xfrm>
            <a:off x="479376" y="610034"/>
            <a:ext cx="10769600" cy="1671872"/>
          </a:xfrm>
        </p:spPr>
        <p:txBody>
          <a:bodyPr/>
          <a:lstStyle/>
          <a:p>
            <a:pPr marL="0" indent="0">
              <a:lnSpc>
                <a:spcPct val="150000"/>
              </a:lnSpc>
              <a:buNone/>
            </a:pPr>
            <a:r>
              <a:rPr lang="en-US" b="1" dirty="0">
                <a:solidFill>
                  <a:schemeClr val="tx2"/>
                </a:solidFill>
              </a:rPr>
              <a:t>Interactive Signal Visualization and Analysis</a:t>
            </a:r>
          </a:p>
          <a:p>
            <a:pPr lvl="1">
              <a:lnSpc>
                <a:spcPct val="150000"/>
              </a:lnSpc>
            </a:pPr>
            <a:r>
              <a:rPr lang="en-US" sz="1800" b="1" dirty="0">
                <a:solidFill>
                  <a:schemeClr val="tx2"/>
                </a:solidFill>
              </a:rPr>
              <a:t>Apps</a:t>
            </a:r>
          </a:p>
          <a:p>
            <a:pPr lvl="1">
              <a:lnSpc>
                <a:spcPct val="150000"/>
              </a:lnSpc>
            </a:pPr>
            <a:r>
              <a:rPr lang="en-US" sz="1800" b="1" dirty="0">
                <a:solidFill>
                  <a:schemeClr val="tx2"/>
                </a:solidFill>
              </a:rPr>
              <a:t>Scopes</a:t>
            </a:r>
          </a:p>
        </p:txBody>
      </p:sp>
      <p:pic>
        <p:nvPicPr>
          <p:cNvPr id="5" name="Picture 4">
            <a:extLst>
              <a:ext uri="{FF2B5EF4-FFF2-40B4-BE49-F238E27FC236}">
                <a16:creationId xmlns:a16="http://schemas.microsoft.com/office/drawing/2014/main" id="{0571BBA0-15CA-582B-8C87-DE1B2EFAFC9F}"/>
              </a:ext>
            </a:extLst>
          </p:cNvPr>
          <p:cNvPicPr>
            <a:picLocks noChangeAspect="1"/>
          </p:cNvPicPr>
          <p:nvPr/>
        </p:nvPicPr>
        <p:blipFill>
          <a:blip r:embed="rId3"/>
          <a:stretch>
            <a:fillRect/>
          </a:stretch>
        </p:blipFill>
        <p:spPr>
          <a:xfrm>
            <a:off x="152400" y="2492896"/>
            <a:ext cx="11887200" cy="2962982"/>
          </a:xfrm>
          <a:prstGeom prst="rect">
            <a:avLst/>
          </a:prstGeom>
        </p:spPr>
      </p:pic>
      <p:sp>
        <p:nvSpPr>
          <p:cNvPr id="6" name="Rectangle 5">
            <a:extLst>
              <a:ext uri="{FF2B5EF4-FFF2-40B4-BE49-F238E27FC236}">
                <a16:creationId xmlns:a16="http://schemas.microsoft.com/office/drawing/2014/main" id="{7581BDBE-32A0-6409-DD6F-9F2316B70DFA}"/>
              </a:ext>
            </a:extLst>
          </p:cNvPr>
          <p:cNvSpPr/>
          <p:nvPr/>
        </p:nvSpPr>
        <p:spPr>
          <a:xfrm>
            <a:off x="263352" y="4509120"/>
            <a:ext cx="949569" cy="888023"/>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latin typeface="Arial" pitchFamily="34" charset="0"/>
              <a:cs typeface="Arial" pitchFamily="34" charset="0"/>
            </a:endParaRPr>
          </a:p>
        </p:txBody>
      </p:sp>
    </p:spTree>
    <p:extLst>
      <p:ext uri="{BB962C8B-B14F-4D97-AF65-F5344CB8AC3E}">
        <p14:creationId xmlns:p14="http://schemas.microsoft.com/office/powerpoint/2010/main" val="302444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C8F7DA-637D-1D91-40B7-570ED8A9F07C}"/>
              </a:ext>
            </a:extLst>
          </p:cNvPr>
          <p:cNvSpPr>
            <a:spLocks noGrp="1"/>
          </p:cNvSpPr>
          <p:nvPr>
            <p:ph idx="1"/>
          </p:nvPr>
        </p:nvSpPr>
        <p:spPr/>
        <p:txBody>
          <a:bodyPr/>
          <a:lstStyle/>
          <a:p>
            <a:r>
              <a:rPr lang="en-US"/>
              <a:t>Electric vehicle battery state of health (SOH) estimator</a:t>
            </a:r>
          </a:p>
        </p:txBody>
      </p:sp>
      <p:pic>
        <p:nvPicPr>
          <p:cNvPr id="4" name="Picture 40">
            <a:extLst>
              <a:ext uri="{FF2B5EF4-FFF2-40B4-BE49-F238E27FC236}">
                <a16:creationId xmlns:a16="http://schemas.microsoft.com/office/drawing/2014/main" id="{DD96759A-D48C-9853-0983-F8E92CFF1F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607826" y="3032861"/>
            <a:ext cx="2907253" cy="2325804"/>
          </a:xfrm>
          <a:prstGeom prst="rect">
            <a:avLst/>
          </a:prstGeom>
        </p:spPr>
      </p:pic>
      <p:sp>
        <p:nvSpPr>
          <p:cNvPr id="5" name="Title 1">
            <a:extLst>
              <a:ext uri="{FF2B5EF4-FFF2-40B4-BE49-F238E27FC236}">
                <a16:creationId xmlns:a16="http://schemas.microsoft.com/office/drawing/2014/main" id="{A24E6955-0060-3559-148C-C364615BFB77}"/>
              </a:ext>
            </a:extLst>
          </p:cNvPr>
          <p:cNvSpPr>
            <a:spLocks noGrp="1"/>
          </p:cNvSpPr>
          <p:nvPr>
            <p:ph type="title"/>
          </p:nvPr>
        </p:nvSpPr>
        <p:spPr>
          <a:xfrm>
            <a:off x="609600" y="457200"/>
            <a:ext cx="10769600" cy="990600"/>
          </a:xfrm>
        </p:spPr>
        <p:txBody>
          <a:bodyPr anchor="t">
            <a:normAutofit/>
          </a:bodyPr>
          <a:lstStyle/>
          <a:p>
            <a:r>
              <a:rPr lang="en-US"/>
              <a:t>Example: Charge Pulse Identifier</a:t>
            </a:r>
            <a:br>
              <a:rPr lang="en-US"/>
            </a:br>
            <a:r>
              <a:rPr lang="en-US" sz="2000"/>
              <a:t>Signal Analyzer</a:t>
            </a:r>
            <a:endParaRPr lang="en-US"/>
          </a:p>
        </p:txBody>
      </p:sp>
      <p:pic>
        <p:nvPicPr>
          <p:cNvPr id="7" name="Picture 6" descr="A picture containing text, oven&#10;&#10;Description automatically generated">
            <a:extLst>
              <a:ext uri="{FF2B5EF4-FFF2-40B4-BE49-F238E27FC236}">
                <a16:creationId xmlns:a16="http://schemas.microsoft.com/office/drawing/2014/main" id="{C2EC43EF-9987-AD68-677B-79F96C0E5C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47369" y="3025566"/>
            <a:ext cx="2801468" cy="2465292"/>
          </a:xfrm>
          <a:prstGeom prst="rect">
            <a:avLst/>
          </a:prstGeom>
        </p:spPr>
      </p:pic>
      <p:sp>
        <p:nvSpPr>
          <p:cNvPr id="10" name="Freeform: Shape 9">
            <a:extLst>
              <a:ext uri="{FF2B5EF4-FFF2-40B4-BE49-F238E27FC236}">
                <a16:creationId xmlns:a16="http://schemas.microsoft.com/office/drawing/2014/main" id="{D917CEFD-3152-2636-FA7A-5F67E24ADDAF}"/>
              </a:ext>
            </a:extLst>
          </p:cNvPr>
          <p:cNvSpPr/>
          <p:nvPr/>
        </p:nvSpPr>
        <p:spPr>
          <a:xfrm>
            <a:off x="4100513" y="2964511"/>
            <a:ext cx="3121818" cy="1078852"/>
          </a:xfrm>
          <a:custGeom>
            <a:avLst/>
            <a:gdLst>
              <a:gd name="connsiteX0" fmla="*/ 3121818 w 3121818"/>
              <a:gd name="connsiteY0" fmla="*/ 1078852 h 1078852"/>
              <a:gd name="connsiteX1" fmla="*/ 2528887 w 3121818"/>
              <a:gd name="connsiteY1" fmla="*/ 200170 h 1078852"/>
              <a:gd name="connsiteX2" fmla="*/ 1885950 w 3121818"/>
              <a:gd name="connsiteY2" fmla="*/ 893114 h 1078852"/>
              <a:gd name="connsiteX3" fmla="*/ 1228725 w 3121818"/>
              <a:gd name="connsiteY3" fmla="*/ 145 h 1078852"/>
              <a:gd name="connsiteX4" fmla="*/ 0 w 3121818"/>
              <a:gd name="connsiteY4" fmla="*/ 971695 h 1078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1818" h="1078852">
                <a:moveTo>
                  <a:pt x="3121818" y="1078852"/>
                </a:moveTo>
                <a:cubicBezTo>
                  <a:pt x="2928341" y="654989"/>
                  <a:pt x="2734865" y="231126"/>
                  <a:pt x="2528887" y="200170"/>
                </a:cubicBezTo>
                <a:cubicBezTo>
                  <a:pt x="2322909" y="169214"/>
                  <a:pt x="2102644" y="926451"/>
                  <a:pt x="1885950" y="893114"/>
                </a:cubicBezTo>
                <a:cubicBezTo>
                  <a:pt x="1669256" y="859776"/>
                  <a:pt x="1543050" y="-12952"/>
                  <a:pt x="1228725" y="145"/>
                </a:cubicBezTo>
                <a:cubicBezTo>
                  <a:pt x="914400" y="13242"/>
                  <a:pt x="457200" y="492468"/>
                  <a:pt x="0" y="971695"/>
                </a:cubicBezTo>
              </a:path>
            </a:pathLst>
          </a:cu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1FD333-2377-BDF5-6686-B2CE17059297}"/>
              </a:ext>
            </a:extLst>
          </p:cNvPr>
          <p:cNvSpPr/>
          <p:nvPr/>
        </p:nvSpPr>
        <p:spPr>
          <a:xfrm>
            <a:off x="4050506" y="4271963"/>
            <a:ext cx="3386138" cy="1828883"/>
          </a:xfrm>
          <a:custGeom>
            <a:avLst/>
            <a:gdLst>
              <a:gd name="connsiteX0" fmla="*/ 0 w 3386138"/>
              <a:gd name="connsiteY0" fmla="*/ 700087 h 1828883"/>
              <a:gd name="connsiteX1" fmla="*/ 864394 w 3386138"/>
              <a:gd name="connsiteY1" fmla="*/ 1828800 h 1828883"/>
              <a:gd name="connsiteX2" fmla="*/ 1428750 w 3386138"/>
              <a:gd name="connsiteY2" fmla="*/ 764381 h 1828883"/>
              <a:gd name="connsiteX3" fmla="*/ 2643188 w 3386138"/>
              <a:gd name="connsiteY3" fmla="*/ 1507331 h 1828883"/>
              <a:gd name="connsiteX4" fmla="*/ 3386138 w 3386138"/>
              <a:gd name="connsiteY4" fmla="*/ 0 h 1828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6138" h="1828883">
                <a:moveTo>
                  <a:pt x="0" y="700087"/>
                </a:moveTo>
                <a:cubicBezTo>
                  <a:pt x="313134" y="1259085"/>
                  <a:pt x="626269" y="1818084"/>
                  <a:pt x="864394" y="1828800"/>
                </a:cubicBezTo>
                <a:cubicBezTo>
                  <a:pt x="1102519" y="1839516"/>
                  <a:pt x="1132284" y="817959"/>
                  <a:pt x="1428750" y="764381"/>
                </a:cubicBezTo>
                <a:cubicBezTo>
                  <a:pt x="1725216" y="710803"/>
                  <a:pt x="2316957" y="1634728"/>
                  <a:pt x="2643188" y="1507331"/>
                </a:cubicBezTo>
                <a:cubicBezTo>
                  <a:pt x="2969419" y="1379934"/>
                  <a:pt x="3177778" y="689967"/>
                  <a:pt x="3386138" y="0"/>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75032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34968-DD27-7BE9-3B6F-E6236A838989}"/>
              </a:ext>
            </a:extLst>
          </p:cNvPr>
          <p:cNvSpPr>
            <a:spLocks noGrp="1"/>
          </p:cNvSpPr>
          <p:nvPr>
            <p:ph type="title"/>
          </p:nvPr>
        </p:nvSpPr>
        <p:spPr>
          <a:xfrm>
            <a:off x="609602" y="457200"/>
            <a:ext cx="10769600" cy="990600"/>
          </a:xfrm>
        </p:spPr>
        <p:txBody>
          <a:bodyPr anchor="t">
            <a:normAutofit/>
          </a:bodyPr>
          <a:lstStyle/>
          <a:p>
            <a:r>
              <a:rPr lang="en-US"/>
              <a:t>Example: Charge Pulse Identifier</a:t>
            </a:r>
            <a:br>
              <a:rPr lang="en-US"/>
            </a:br>
            <a:r>
              <a:rPr lang="en-US" sz="2000"/>
              <a:t>Signal Analyzer</a:t>
            </a:r>
            <a:endParaRPr lang="en-US"/>
          </a:p>
        </p:txBody>
      </p:sp>
      <p:sp>
        <p:nvSpPr>
          <p:cNvPr id="3" name="Content Placeholder 2">
            <a:extLst>
              <a:ext uri="{FF2B5EF4-FFF2-40B4-BE49-F238E27FC236}">
                <a16:creationId xmlns:a16="http://schemas.microsoft.com/office/drawing/2014/main" id="{1E0891D9-7F66-6D7C-42AB-7E1BFFE03811}"/>
              </a:ext>
            </a:extLst>
          </p:cNvPr>
          <p:cNvSpPr>
            <a:spLocks noGrp="1"/>
          </p:cNvSpPr>
          <p:nvPr>
            <p:ph sz="half" idx="1"/>
          </p:nvPr>
        </p:nvSpPr>
        <p:spPr>
          <a:xfrm>
            <a:off x="609602" y="1600200"/>
            <a:ext cx="5181600" cy="4648199"/>
          </a:xfrm>
        </p:spPr>
        <p:txBody>
          <a:bodyPr>
            <a:normAutofit/>
          </a:bodyPr>
          <a:lstStyle/>
          <a:p>
            <a:r>
              <a:rPr lang="en-US"/>
              <a:t>We have a current and voltage signal from a battery in an EV</a:t>
            </a:r>
          </a:p>
          <a:p>
            <a:pPr lvl="1"/>
            <a:r>
              <a:rPr lang="en-US" sz="2400"/>
              <a:t>The battery team determined the constant current stage of a charge cycle is ideal for estimating battery SOH</a:t>
            </a:r>
          </a:p>
          <a:p>
            <a:r>
              <a:rPr lang="en-US" sz="2800"/>
              <a:t>Task: Identify characteristics to differentiate these regions</a:t>
            </a:r>
          </a:p>
        </p:txBody>
      </p:sp>
      <p:pic>
        <p:nvPicPr>
          <p:cNvPr id="4" name="Picture 3">
            <a:extLst>
              <a:ext uri="{FF2B5EF4-FFF2-40B4-BE49-F238E27FC236}">
                <a16:creationId xmlns:a16="http://schemas.microsoft.com/office/drawing/2014/main" id="{7CBD6805-E54B-2111-CB89-FC4CEBF36A82}"/>
              </a:ext>
            </a:extLst>
          </p:cNvPr>
          <p:cNvPicPr>
            <a:picLocks noChangeAspect="1"/>
          </p:cNvPicPr>
          <p:nvPr/>
        </p:nvPicPr>
        <p:blipFill>
          <a:blip r:embed="rId3"/>
          <a:stretch>
            <a:fillRect/>
          </a:stretch>
        </p:blipFill>
        <p:spPr>
          <a:xfrm>
            <a:off x="6197602" y="2424568"/>
            <a:ext cx="5181600" cy="2999463"/>
          </a:xfrm>
          <a:prstGeom prst="rect">
            <a:avLst/>
          </a:prstGeom>
          <a:noFill/>
        </p:spPr>
      </p:pic>
      <p:sp>
        <p:nvSpPr>
          <p:cNvPr id="5" name="TextBox 4">
            <a:extLst>
              <a:ext uri="{FF2B5EF4-FFF2-40B4-BE49-F238E27FC236}">
                <a16:creationId xmlns:a16="http://schemas.microsoft.com/office/drawing/2014/main" id="{CCF2C2A8-A6F0-FB92-FCCD-D41EF935703A}"/>
              </a:ext>
            </a:extLst>
          </p:cNvPr>
          <p:cNvSpPr txBox="1"/>
          <p:nvPr/>
        </p:nvSpPr>
        <p:spPr>
          <a:xfrm>
            <a:off x="7765427" y="5004495"/>
            <a:ext cx="1292352" cy="646331"/>
          </a:xfrm>
          <a:prstGeom prst="rect">
            <a:avLst/>
          </a:prstGeom>
          <a:noFill/>
        </p:spPr>
        <p:txBody>
          <a:bodyPr wrap="square" rtlCol="0">
            <a:spAutoFit/>
          </a:bodyPr>
          <a:lstStyle/>
          <a:p>
            <a:pPr algn="ctr"/>
            <a:r>
              <a:rPr lang="en-US"/>
              <a:t>Discharge (usage)</a:t>
            </a:r>
          </a:p>
        </p:txBody>
      </p:sp>
      <p:cxnSp>
        <p:nvCxnSpPr>
          <p:cNvPr id="8" name="Straight Arrow Connector 7">
            <a:extLst>
              <a:ext uri="{FF2B5EF4-FFF2-40B4-BE49-F238E27FC236}">
                <a16:creationId xmlns:a16="http://schemas.microsoft.com/office/drawing/2014/main" id="{3EDC2387-10CE-617D-1FE2-D75811DEFD4D}"/>
              </a:ext>
            </a:extLst>
          </p:cNvPr>
          <p:cNvCxnSpPr>
            <a:cxnSpLocks/>
            <a:stCxn id="10" idx="2"/>
          </p:cNvCxnSpPr>
          <p:nvPr/>
        </p:nvCxnSpPr>
        <p:spPr>
          <a:xfrm>
            <a:off x="7108515" y="2304965"/>
            <a:ext cx="930193" cy="157818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a:extLst>
              <a:ext uri="{FF2B5EF4-FFF2-40B4-BE49-F238E27FC236}">
                <a16:creationId xmlns:a16="http://schemas.microsoft.com/office/drawing/2014/main" id="{0944AFD7-7FAF-3ABF-9C9D-332421AB1812}"/>
              </a:ext>
            </a:extLst>
          </p:cNvPr>
          <p:cNvCxnSpPr>
            <a:cxnSpLocks/>
            <a:stCxn id="10" idx="2"/>
          </p:cNvCxnSpPr>
          <p:nvPr/>
        </p:nvCxnSpPr>
        <p:spPr>
          <a:xfrm flipH="1">
            <a:off x="6927160" y="2304965"/>
            <a:ext cx="181355" cy="1578187"/>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2BB2174D-7E11-47BB-F3F1-D98DCA5DF519}"/>
              </a:ext>
            </a:extLst>
          </p:cNvPr>
          <p:cNvSpPr txBox="1"/>
          <p:nvPr/>
        </p:nvSpPr>
        <p:spPr>
          <a:xfrm>
            <a:off x="6081728" y="1935633"/>
            <a:ext cx="2053574" cy="369332"/>
          </a:xfrm>
          <a:prstGeom prst="rect">
            <a:avLst/>
          </a:prstGeom>
          <a:noFill/>
        </p:spPr>
        <p:txBody>
          <a:bodyPr wrap="square" rtlCol="0">
            <a:spAutoFit/>
          </a:bodyPr>
          <a:lstStyle/>
          <a:p>
            <a:r>
              <a:rPr lang="en-US"/>
              <a:t>Rest period</a:t>
            </a:r>
          </a:p>
        </p:txBody>
      </p:sp>
      <p:sp>
        <p:nvSpPr>
          <p:cNvPr id="11" name="TextBox 10">
            <a:extLst>
              <a:ext uri="{FF2B5EF4-FFF2-40B4-BE49-F238E27FC236}">
                <a16:creationId xmlns:a16="http://schemas.microsoft.com/office/drawing/2014/main" id="{19AB6E59-459B-9D07-D497-4B64F2B46C0D}"/>
              </a:ext>
            </a:extLst>
          </p:cNvPr>
          <p:cNvSpPr txBox="1"/>
          <p:nvPr/>
        </p:nvSpPr>
        <p:spPr>
          <a:xfrm>
            <a:off x="7478886" y="1658634"/>
            <a:ext cx="1617553" cy="646331"/>
          </a:xfrm>
          <a:prstGeom prst="rect">
            <a:avLst/>
          </a:prstGeom>
          <a:noFill/>
        </p:spPr>
        <p:txBody>
          <a:bodyPr wrap="square" rtlCol="0">
            <a:spAutoFit/>
          </a:bodyPr>
          <a:lstStyle/>
          <a:p>
            <a:pPr algn="ctr"/>
            <a:r>
              <a:rPr lang="en-US"/>
              <a:t>Constant Current</a:t>
            </a:r>
          </a:p>
        </p:txBody>
      </p:sp>
      <p:sp>
        <p:nvSpPr>
          <p:cNvPr id="12" name="TextBox 11">
            <a:extLst>
              <a:ext uri="{FF2B5EF4-FFF2-40B4-BE49-F238E27FC236}">
                <a16:creationId xmlns:a16="http://schemas.microsoft.com/office/drawing/2014/main" id="{CE6639DC-6CE2-FE10-375B-2C9829633075}"/>
              </a:ext>
            </a:extLst>
          </p:cNvPr>
          <p:cNvSpPr txBox="1"/>
          <p:nvPr/>
        </p:nvSpPr>
        <p:spPr>
          <a:xfrm>
            <a:off x="9392030" y="1751954"/>
            <a:ext cx="1182896" cy="646331"/>
          </a:xfrm>
          <a:prstGeom prst="rect">
            <a:avLst/>
          </a:prstGeom>
          <a:noFill/>
        </p:spPr>
        <p:txBody>
          <a:bodyPr wrap="square" rtlCol="0">
            <a:spAutoFit/>
          </a:bodyPr>
          <a:lstStyle/>
          <a:p>
            <a:pPr algn="ctr"/>
            <a:r>
              <a:rPr lang="en-US"/>
              <a:t>Constant Voltage</a:t>
            </a:r>
          </a:p>
        </p:txBody>
      </p:sp>
      <p:cxnSp>
        <p:nvCxnSpPr>
          <p:cNvPr id="13" name="Straight Arrow Connector 12">
            <a:extLst>
              <a:ext uri="{FF2B5EF4-FFF2-40B4-BE49-F238E27FC236}">
                <a16:creationId xmlns:a16="http://schemas.microsoft.com/office/drawing/2014/main" id="{29A241D3-1F1C-A652-7F5C-3AF84AD2BC39}"/>
              </a:ext>
            </a:extLst>
          </p:cNvPr>
          <p:cNvCxnSpPr>
            <a:cxnSpLocks/>
            <a:stCxn id="11" idx="2"/>
          </p:cNvCxnSpPr>
          <p:nvPr/>
        </p:nvCxnSpPr>
        <p:spPr>
          <a:xfrm>
            <a:off x="8287663" y="2304965"/>
            <a:ext cx="60934" cy="914224"/>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DBACF9E0-F437-E9F4-02D9-BDDEEC5C85F4}"/>
              </a:ext>
            </a:extLst>
          </p:cNvPr>
          <p:cNvCxnSpPr>
            <a:cxnSpLocks/>
            <a:stCxn id="12" idx="2"/>
          </p:cNvCxnSpPr>
          <p:nvPr/>
        </p:nvCxnSpPr>
        <p:spPr>
          <a:xfrm flipH="1">
            <a:off x="8683920" y="2398285"/>
            <a:ext cx="1299558" cy="117498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5" name="Oval 14">
            <a:extLst>
              <a:ext uri="{FF2B5EF4-FFF2-40B4-BE49-F238E27FC236}">
                <a16:creationId xmlns:a16="http://schemas.microsoft.com/office/drawing/2014/main" id="{BFDD2505-21BB-4D46-F493-608E34D4BEF9}"/>
              </a:ext>
            </a:extLst>
          </p:cNvPr>
          <p:cNvSpPr/>
          <p:nvPr/>
        </p:nvSpPr>
        <p:spPr>
          <a:xfrm>
            <a:off x="9735838" y="3016833"/>
            <a:ext cx="1091638" cy="1104736"/>
          </a:xfrm>
          <a:prstGeom prst="ellipse">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9523CDF-36F7-4A84-F31D-EC0E436DB090}"/>
              </a:ext>
            </a:extLst>
          </p:cNvPr>
          <p:cNvSpPr txBox="1"/>
          <p:nvPr/>
        </p:nvSpPr>
        <p:spPr>
          <a:xfrm>
            <a:off x="10902051" y="1868688"/>
            <a:ext cx="1060704" cy="646331"/>
          </a:xfrm>
          <a:prstGeom prst="rect">
            <a:avLst/>
          </a:prstGeom>
          <a:noFill/>
        </p:spPr>
        <p:txBody>
          <a:bodyPr wrap="square" rtlCol="0">
            <a:spAutoFit/>
          </a:bodyPr>
          <a:lstStyle/>
          <a:p>
            <a:pPr algn="ctr"/>
            <a:r>
              <a:rPr lang="en-US"/>
              <a:t>Charge Cycle</a:t>
            </a:r>
          </a:p>
        </p:txBody>
      </p:sp>
      <p:cxnSp>
        <p:nvCxnSpPr>
          <p:cNvPr id="17" name="Straight Arrow Connector 16">
            <a:extLst>
              <a:ext uri="{FF2B5EF4-FFF2-40B4-BE49-F238E27FC236}">
                <a16:creationId xmlns:a16="http://schemas.microsoft.com/office/drawing/2014/main" id="{345996FF-680D-6984-5A32-CD0323C6C9FE}"/>
              </a:ext>
            </a:extLst>
          </p:cNvPr>
          <p:cNvCxnSpPr>
            <a:cxnSpLocks/>
            <a:stCxn id="16" idx="2"/>
          </p:cNvCxnSpPr>
          <p:nvPr/>
        </p:nvCxnSpPr>
        <p:spPr>
          <a:xfrm flipH="1">
            <a:off x="10748053" y="2515019"/>
            <a:ext cx="684350" cy="649831"/>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cxnSp>
        <p:nvCxnSpPr>
          <p:cNvPr id="39" name="Straight Arrow Connector 38">
            <a:extLst>
              <a:ext uri="{FF2B5EF4-FFF2-40B4-BE49-F238E27FC236}">
                <a16:creationId xmlns:a16="http://schemas.microsoft.com/office/drawing/2014/main" id="{027EB28B-4480-5AAC-28C1-D4E08F7D5ED3}"/>
              </a:ext>
            </a:extLst>
          </p:cNvPr>
          <p:cNvCxnSpPr>
            <a:cxnSpLocks/>
            <a:stCxn id="5" idx="1"/>
          </p:cNvCxnSpPr>
          <p:nvPr/>
        </p:nvCxnSpPr>
        <p:spPr>
          <a:xfrm flipH="1" flipV="1">
            <a:off x="7421671" y="4523756"/>
            <a:ext cx="343756" cy="803905"/>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cxnSp>
        <p:nvCxnSpPr>
          <p:cNvPr id="42" name="Straight Arrow Connector 41">
            <a:extLst>
              <a:ext uri="{FF2B5EF4-FFF2-40B4-BE49-F238E27FC236}">
                <a16:creationId xmlns:a16="http://schemas.microsoft.com/office/drawing/2014/main" id="{44A211C0-009C-3A3D-9D03-D7E1F8035845}"/>
              </a:ext>
            </a:extLst>
          </p:cNvPr>
          <p:cNvCxnSpPr>
            <a:cxnSpLocks/>
            <a:stCxn id="5" idx="3"/>
          </p:cNvCxnSpPr>
          <p:nvPr/>
        </p:nvCxnSpPr>
        <p:spPr>
          <a:xfrm flipV="1">
            <a:off x="9057779" y="4523756"/>
            <a:ext cx="275473" cy="803905"/>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42951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5" grpId="0" animBg="1"/>
      <p:bldP spid="16" grpId="0"/>
    </p:bldLst>
  </p:timing>
  <p:extLst>
    <p:ext uri="{6950BFC3-D8DA-4A85-94F7-54DA5524770B}">
      <p188:commentRel xmlns:p188="http://schemas.microsoft.com/office/powerpoint/2018/8/main" r:id="rId2"/>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34968-DD27-7BE9-3B6F-E6236A838989}"/>
              </a:ext>
            </a:extLst>
          </p:cNvPr>
          <p:cNvSpPr>
            <a:spLocks noGrp="1"/>
          </p:cNvSpPr>
          <p:nvPr>
            <p:ph type="title"/>
          </p:nvPr>
        </p:nvSpPr>
        <p:spPr>
          <a:xfrm>
            <a:off x="609602" y="457200"/>
            <a:ext cx="10769600" cy="990600"/>
          </a:xfrm>
        </p:spPr>
        <p:txBody>
          <a:bodyPr anchor="t">
            <a:normAutofit/>
          </a:bodyPr>
          <a:lstStyle/>
          <a:p>
            <a:r>
              <a:rPr lang="en-US"/>
              <a:t>Example: Charge Pulse Identifier</a:t>
            </a:r>
            <a:br>
              <a:rPr lang="en-US"/>
            </a:br>
            <a:r>
              <a:rPr lang="en-US" sz="2000"/>
              <a:t>Signal Analyzer</a:t>
            </a:r>
            <a:endParaRPr lang="en-US"/>
          </a:p>
        </p:txBody>
      </p:sp>
      <p:pic>
        <p:nvPicPr>
          <p:cNvPr id="19" name="Picture 18">
            <a:extLst>
              <a:ext uri="{FF2B5EF4-FFF2-40B4-BE49-F238E27FC236}">
                <a16:creationId xmlns:a16="http://schemas.microsoft.com/office/drawing/2014/main" id="{69E78135-FEE9-AF3F-0965-46938B88D706}"/>
              </a:ext>
            </a:extLst>
          </p:cNvPr>
          <p:cNvPicPr>
            <a:picLocks noChangeAspect="1"/>
          </p:cNvPicPr>
          <p:nvPr/>
        </p:nvPicPr>
        <p:blipFill rotWithShape="1">
          <a:blip r:embed="rId3"/>
          <a:srcRect t="1530" b="50083"/>
          <a:stretch/>
        </p:blipFill>
        <p:spPr>
          <a:xfrm>
            <a:off x="1164380" y="1305816"/>
            <a:ext cx="9863240" cy="2328760"/>
          </a:xfrm>
          <a:prstGeom prst="rect">
            <a:avLst/>
          </a:prstGeom>
        </p:spPr>
      </p:pic>
      <p:pic>
        <p:nvPicPr>
          <p:cNvPr id="22" name="Picture 21">
            <a:extLst>
              <a:ext uri="{FF2B5EF4-FFF2-40B4-BE49-F238E27FC236}">
                <a16:creationId xmlns:a16="http://schemas.microsoft.com/office/drawing/2014/main" id="{66E32E34-DB58-66DC-E6CF-BA0CE7BD8204}"/>
              </a:ext>
            </a:extLst>
          </p:cNvPr>
          <p:cNvPicPr>
            <a:picLocks noChangeAspect="1"/>
          </p:cNvPicPr>
          <p:nvPr/>
        </p:nvPicPr>
        <p:blipFill rotWithShape="1">
          <a:blip r:embed="rId3"/>
          <a:srcRect t="52626"/>
          <a:stretch/>
        </p:blipFill>
        <p:spPr>
          <a:xfrm>
            <a:off x="1164380" y="4216765"/>
            <a:ext cx="9863240" cy="2279983"/>
          </a:xfrm>
          <a:prstGeom prst="rect">
            <a:avLst/>
          </a:prstGeom>
        </p:spPr>
      </p:pic>
      <p:sp>
        <p:nvSpPr>
          <p:cNvPr id="23" name="Arrow: Down 22">
            <a:extLst>
              <a:ext uri="{FF2B5EF4-FFF2-40B4-BE49-F238E27FC236}">
                <a16:creationId xmlns:a16="http://schemas.microsoft.com/office/drawing/2014/main" id="{8892C524-53C6-56B9-87ED-27DF065AA012}"/>
              </a:ext>
            </a:extLst>
          </p:cNvPr>
          <p:cNvSpPr/>
          <p:nvPr/>
        </p:nvSpPr>
        <p:spPr>
          <a:xfrm>
            <a:off x="6098658" y="3704414"/>
            <a:ext cx="388127" cy="417729"/>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4" name="Rectangle 23">
            <a:extLst>
              <a:ext uri="{FF2B5EF4-FFF2-40B4-BE49-F238E27FC236}">
                <a16:creationId xmlns:a16="http://schemas.microsoft.com/office/drawing/2014/main" id="{E8BA11C2-4C54-AC78-CB5F-7B9145D6F88C}"/>
              </a:ext>
            </a:extLst>
          </p:cNvPr>
          <p:cNvSpPr/>
          <p:nvPr/>
        </p:nvSpPr>
        <p:spPr>
          <a:xfrm>
            <a:off x="1164380" y="4290164"/>
            <a:ext cx="9802157" cy="106472"/>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5" name="TextBox 24">
            <a:extLst>
              <a:ext uri="{FF2B5EF4-FFF2-40B4-BE49-F238E27FC236}">
                <a16:creationId xmlns:a16="http://schemas.microsoft.com/office/drawing/2014/main" id="{0D81863A-B90F-109F-D914-E86C3A4D3ED7}"/>
              </a:ext>
            </a:extLst>
          </p:cNvPr>
          <p:cNvSpPr txBox="1"/>
          <p:nvPr/>
        </p:nvSpPr>
        <p:spPr>
          <a:xfrm>
            <a:off x="51148" y="4206193"/>
            <a:ext cx="2348630" cy="276999"/>
          </a:xfrm>
          <a:prstGeom prst="rect">
            <a:avLst/>
          </a:prstGeom>
          <a:noFill/>
        </p:spPr>
        <p:txBody>
          <a:bodyPr wrap="square" rtlCol="0">
            <a:spAutoFit/>
          </a:bodyPr>
          <a:lstStyle/>
          <a:p>
            <a:r>
              <a:rPr lang="en-US" sz="1200">
                <a:latin typeface="Arial" pitchFamily="34" charset="0"/>
                <a:cs typeface="Arial" pitchFamily="34" charset="0"/>
              </a:rPr>
              <a:t>Thresholding</a:t>
            </a:r>
          </a:p>
        </p:txBody>
      </p:sp>
      <p:cxnSp>
        <p:nvCxnSpPr>
          <p:cNvPr id="27" name="Straight Arrow Connector 26">
            <a:extLst>
              <a:ext uri="{FF2B5EF4-FFF2-40B4-BE49-F238E27FC236}">
                <a16:creationId xmlns:a16="http://schemas.microsoft.com/office/drawing/2014/main" id="{38EB453A-83F0-08AF-13EF-CE88A63A5985}"/>
              </a:ext>
            </a:extLst>
          </p:cNvPr>
          <p:cNvCxnSpPr/>
          <p:nvPr/>
        </p:nvCxnSpPr>
        <p:spPr>
          <a:xfrm>
            <a:off x="1033397" y="4343400"/>
            <a:ext cx="130983"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51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Lst>
  </p:timing>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0D0FC-C6DC-F139-FA26-E2765E15D697}"/>
              </a:ext>
            </a:extLst>
          </p:cNvPr>
          <p:cNvSpPr>
            <a:spLocks noGrp="1"/>
          </p:cNvSpPr>
          <p:nvPr>
            <p:ph type="title"/>
          </p:nvPr>
        </p:nvSpPr>
        <p:spPr/>
        <p:txBody>
          <a:bodyPr/>
          <a:lstStyle/>
          <a:p>
            <a:r>
              <a:rPr lang="en-US"/>
              <a:t>Bring signals into Signal Analyzer</a:t>
            </a:r>
          </a:p>
        </p:txBody>
      </p:sp>
      <p:sp>
        <p:nvSpPr>
          <p:cNvPr id="3" name="Content Placeholder 2">
            <a:extLst>
              <a:ext uri="{FF2B5EF4-FFF2-40B4-BE49-F238E27FC236}">
                <a16:creationId xmlns:a16="http://schemas.microsoft.com/office/drawing/2014/main" id="{7619A46D-41CC-4FB1-7AD8-CEB1AAA9DD9B}"/>
              </a:ext>
            </a:extLst>
          </p:cNvPr>
          <p:cNvSpPr>
            <a:spLocks noGrp="1"/>
          </p:cNvSpPr>
          <p:nvPr>
            <p:ph idx="1"/>
          </p:nvPr>
        </p:nvSpPr>
        <p:spPr>
          <a:xfrm>
            <a:off x="481010" y="1600200"/>
            <a:ext cx="3581398" cy="4648200"/>
          </a:xfrm>
        </p:spPr>
        <p:txBody>
          <a:bodyPr/>
          <a:lstStyle/>
          <a:p>
            <a:pPr>
              <a:lnSpc>
                <a:spcPct val="150000"/>
              </a:lnSpc>
            </a:pPr>
            <a:r>
              <a:rPr lang="en-US"/>
              <a:t>Select any signal available in the MATLAB workspace</a:t>
            </a:r>
          </a:p>
          <a:p>
            <a:pPr>
              <a:lnSpc>
                <a:spcPct val="150000"/>
              </a:lnSpc>
            </a:pPr>
            <a:r>
              <a:rPr lang="en-US"/>
              <a:t>Add sample rate information or include it with built in time series data types</a:t>
            </a:r>
          </a:p>
        </p:txBody>
      </p:sp>
      <p:pic>
        <p:nvPicPr>
          <p:cNvPr id="6" name="Picture 5" descr="Chart&#10;&#10;Description automatically generated">
            <a:extLst>
              <a:ext uri="{FF2B5EF4-FFF2-40B4-BE49-F238E27FC236}">
                <a16:creationId xmlns:a16="http://schemas.microsoft.com/office/drawing/2014/main" id="{1D394CB5-E654-1F49-0F00-BDEADA2FFE0D}"/>
              </a:ext>
            </a:extLst>
          </p:cNvPr>
          <p:cNvPicPr>
            <a:picLocks noChangeAspect="1"/>
          </p:cNvPicPr>
          <p:nvPr/>
        </p:nvPicPr>
        <p:blipFill rotWithShape="1">
          <a:blip r:embed="rId3">
            <a:extLst>
              <a:ext uri="{28A0092B-C50C-407E-A947-70E740481C1C}">
                <a14:useLocalDpi xmlns:a14="http://schemas.microsoft.com/office/drawing/2010/main" val="0"/>
              </a:ext>
            </a:extLst>
          </a:blip>
          <a:srcRect l="54" t="751" b="804"/>
          <a:stretch/>
        </p:blipFill>
        <p:spPr>
          <a:xfrm>
            <a:off x="4186238" y="1528763"/>
            <a:ext cx="7890939" cy="4371975"/>
          </a:xfrm>
          <a:prstGeom prst="rect">
            <a:avLst/>
          </a:prstGeom>
        </p:spPr>
      </p:pic>
    </p:spTree>
    <p:extLst>
      <p:ext uri="{BB962C8B-B14F-4D97-AF65-F5344CB8AC3E}">
        <p14:creationId xmlns:p14="http://schemas.microsoft.com/office/powerpoint/2010/main" val="3151207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4271-CEFB-1CD3-A825-7244BC748012}"/>
              </a:ext>
            </a:extLst>
          </p:cNvPr>
          <p:cNvSpPr>
            <a:spLocks noGrp="1"/>
          </p:cNvSpPr>
          <p:nvPr>
            <p:ph type="title"/>
          </p:nvPr>
        </p:nvSpPr>
        <p:spPr/>
        <p:txBody>
          <a:bodyPr/>
          <a:lstStyle/>
          <a:p>
            <a:r>
              <a:rPr lang="en-US"/>
              <a:t>Interactive Signal Preprocessing</a:t>
            </a:r>
            <a:endParaRPr lang="en-US" i="1"/>
          </a:p>
        </p:txBody>
      </p:sp>
      <p:sp>
        <p:nvSpPr>
          <p:cNvPr id="3" name="Content Placeholder 2">
            <a:extLst>
              <a:ext uri="{FF2B5EF4-FFF2-40B4-BE49-F238E27FC236}">
                <a16:creationId xmlns:a16="http://schemas.microsoft.com/office/drawing/2014/main" id="{B30C230D-4F55-0FC4-BD19-44509026296A}"/>
              </a:ext>
            </a:extLst>
          </p:cNvPr>
          <p:cNvSpPr>
            <a:spLocks noGrp="1"/>
          </p:cNvSpPr>
          <p:nvPr>
            <p:ph idx="1"/>
          </p:nvPr>
        </p:nvSpPr>
        <p:spPr>
          <a:xfrm>
            <a:off x="359567" y="1600200"/>
            <a:ext cx="2840833" cy="4648200"/>
          </a:xfrm>
        </p:spPr>
        <p:txBody>
          <a:bodyPr/>
          <a:lstStyle/>
          <a:p>
            <a:pPr>
              <a:lnSpc>
                <a:spcPct val="150000"/>
              </a:lnSpc>
            </a:pPr>
            <a:r>
              <a:rPr lang="en-US"/>
              <a:t>Pan through and view multiple signals</a:t>
            </a:r>
          </a:p>
          <a:p>
            <a:pPr>
              <a:lnSpc>
                <a:spcPct val="150000"/>
              </a:lnSpc>
            </a:pPr>
            <a:r>
              <a:rPr lang="en-US"/>
              <a:t>Extract regions of interest </a:t>
            </a:r>
          </a:p>
          <a:p>
            <a:pPr>
              <a:lnSpc>
                <a:spcPct val="150000"/>
              </a:lnSpc>
            </a:pPr>
            <a:r>
              <a:rPr lang="en-US"/>
              <a:t>Trim, clip, and split signals</a:t>
            </a:r>
          </a:p>
          <a:p>
            <a:endParaRPr lang="en-US"/>
          </a:p>
          <a:p>
            <a:endParaRPr lang="en-US"/>
          </a:p>
        </p:txBody>
      </p:sp>
      <p:pic>
        <p:nvPicPr>
          <p:cNvPr id="9" name="Picture 8">
            <a:extLst>
              <a:ext uri="{FF2B5EF4-FFF2-40B4-BE49-F238E27FC236}">
                <a16:creationId xmlns:a16="http://schemas.microsoft.com/office/drawing/2014/main" id="{B95082BE-FDA8-5F2B-7D84-FCF0EEA825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6279" y="1385887"/>
            <a:ext cx="8127998" cy="4571999"/>
          </a:xfrm>
          <a:prstGeom prst="rect">
            <a:avLst/>
          </a:prstGeom>
        </p:spPr>
      </p:pic>
    </p:spTree>
    <p:extLst>
      <p:ext uri="{BB962C8B-B14F-4D97-AF65-F5344CB8AC3E}">
        <p14:creationId xmlns:p14="http://schemas.microsoft.com/office/powerpoint/2010/main" val="108082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CD1F6-1956-DA35-D092-52612D92FC0E}"/>
              </a:ext>
            </a:extLst>
          </p:cNvPr>
          <p:cNvSpPr>
            <a:spLocks noGrp="1"/>
          </p:cNvSpPr>
          <p:nvPr>
            <p:ph type="title"/>
          </p:nvPr>
        </p:nvSpPr>
        <p:spPr/>
        <p:txBody>
          <a:bodyPr/>
          <a:lstStyle/>
          <a:p>
            <a:r>
              <a:rPr lang="en-US"/>
              <a:t>Explore frequency visually</a:t>
            </a:r>
          </a:p>
        </p:txBody>
      </p:sp>
      <p:sp>
        <p:nvSpPr>
          <p:cNvPr id="3" name="Content Placeholder 2">
            <a:extLst>
              <a:ext uri="{FF2B5EF4-FFF2-40B4-BE49-F238E27FC236}">
                <a16:creationId xmlns:a16="http://schemas.microsoft.com/office/drawing/2014/main" id="{1FC925CC-7887-84FC-5A31-4A3D3D1E927C}"/>
              </a:ext>
            </a:extLst>
          </p:cNvPr>
          <p:cNvSpPr>
            <a:spLocks noGrp="1"/>
          </p:cNvSpPr>
          <p:nvPr>
            <p:ph idx="1"/>
          </p:nvPr>
        </p:nvSpPr>
        <p:spPr>
          <a:xfrm>
            <a:off x="545307" y="1453132"/>
            <a:ext cx="4678922" cy="4352132"/>
          </a:xfrm>
        </p:spPr>
        <p:txBody>
          <a:bodyPr/>
          <a:lstStyle/>
          <a:p>
            <a:pPr>
              <a:lnSpc>
                <a:spcPct val="150000"/>
              </a:lnSpc>
            </a:pPr>
            <a:r>
              <a:rPr lang="en-US" dirty="0"/>
              <a:t>View spectrum and persistence spectrum</a:t>
            </a:r>
          </a:p>
          <a:p>
            <a:pPr>
              <a:lnSpc>
                <a:spcPct val="150000"/>
              </a:lnSpc>
            </a:pPr>
            <a:r>
              <a:rPr lang="en-US" dirty="0"/>
              <a:t>View spectrogram and scalogram</a:t>
            </a:r>
          </a:p>
          <a:p>
            <a:pPr>
              <a:spcBef>
                <a:spcPts val="0"/>
              </a:spcBef>
            </a:pPr>
            <a:r>
              <a:rPr lang="en-US" dirty="0"/>
              <a:t>Logarithmic frequency axis</a:t>
            </a:r>
          </a:p>
          <a:p>
            <a:pPr>
              <a:lnSpc>
                <a:spcPct val="150000"/>
              </a:lnSpc>
            </a:pPr>
            <a:r>
              <a:rPr lang="en-US" dirty="0"/>
              <a:t>Control window length, DFT points, resolution bandwidth</a:t>
            </a:r>
          </a:p>
        </p:txBody>
      </p:sp>
      <p:pic>
        <p:nvPicPr>
          <p:cNvPr id="7" name="Picture 6">
            <a:extLst>
              <a:ext uri="{FF2B5EF4-FFF2-40B4-BE49-F238E27FC236}">
                <a16:creationId xmlns:a16="http://schemas.microsoft.com/office/drawing/2014/main" id="{A946F9BF-A6B4-D4FC-04C6-3DAE1FCB7799}"/>
              </a:ext>
            </a:extLst>
          </p:cNvPr>
          <p:cNvPicPr>
            <a:picLocks noChangeAspect="1"/>
          </p:cNvPicPr>
          <p:nvPr/>
        </p:nvPicPr>
        <p:blipFill>
          <a:blip r:embed="rId3"/>
          <a:stretch>
            <a:fillRect/>
          </a:stretch>
        </p:blipFill>
        <p:spPr>
          <a:xfrm>
            <a:off x="4985588" y="1447800"/>
            <a:ext cx="6882528" cy="4569181"/>
          </a:xfrm>
          <a:prstGeom prst="rect">
            <a:avLst/>
          </a:prstGeom>
        </p:spPr>
      </p:pic>
    </p:spTree>
    <p:extLst>
      <p:ext uri="{BB962C8B-B14F-4D97-AF65-F5344CB8AC3E}">
        <p14:creationId xmlns:p14="http://schemas.microsoft.com/office/powerpoint/2010/main" val="201545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FE59-8AA0-C8E8-5E32-AC3BA3546B5A}"/>
              </a:ext>
            </a:extLst>
          </p:cNvPr>
          <p:cNvSpPr>
            <a:spLocks noGrp="1"/>
          </p:cNvSpPr>
          <p:nvPr>
            <p:ph type="title"/>
          </p:nvPr>
        </p:nvSpPr>
        <p:spPr>
          <a:xfrm>
            <a:off x="609602" y="457200"/>
            <a:ext cx="10769600" cy="990600"/>
          </a:xfrm>
        </p:spPr>
        <p:txBody>
          <a:bodyPr anchor="t">
            <a:normAutofit/>
          </a:bodyPr>
          <a:lstStyle/>
          <a:p>
            <a:r>
              <a:rPr lang="en-US"/>
              <a:t>Filter signals without writing code</a:t>
            </a:r>
            <a:endParaRPr lang="en-US" i="1"/>
          </a:p>
        </p:txBody>
      </p:sp>
      <p:sp>
        <p:nvSpPr>
          <p:cNvPr id="3" name="Content Placeholder 2">
            <a:extLst>
              <a:ext uri="{FF2B5EF4-FFF2-40B4-BE49-F238E27FC236}">
                <a16:creationId xmlns:a16="http://schemas.microsoft.com/office/drawing/2014/main" id="{FE0EDFBD-0CC8-D82C-5861-D11257286B7B}"/>
              </a:ext>
            </a:extLst>
          </p:cNvPr>
          <p:cNvSpPr>
            <a:spLocks noGrp="1"/>
          </p:cNvSpPr>
          <p:nvPr>
            <p:ph sz="half" idx="1"/>
          </p:nvPr>
        </p:nvSpPr>
        <p:spPr>
          <a:xfrm>
            <a:off x="609602" y="1600201"/>
            <a:ext cx="3971189" cy="4205064"/>
          </a:xfrm>
        </p:spPr>
        <p:txBody>
          <a:bodyPr>
            <a:normAutofit fontScale="92500" lnSpcReduction="10000"/>
          </a:bodyPr>
          <a:lstStyle/>
          <a:p>
            <a:pPr>
              <a:lnSpc>
                <a:spcPct val="150000"/>
              </a:lnSpc>
            </a:pPr>
            <a:r>
              <a:rPr lang="en-US" dirty="0"/>
              <a:t>Lowpass, </a:t>
            </a:r>
            <a:r>
              <a:rPr lang="en-US" dirty="0" err="1"/>
              <a:t>highpass</a:t>
            </a:r>
            <a:r>
              <a:rPr lang="en-US" dirty="0"/>
              <a:t>, bandpass, and </a:t>
            </a:r>
            <a:r>
              <a:rPr lang="en-US" dirty="0" err="1"/>
              <a:t>bandstop</a:t>
            </a:r>
            <a:r>
              <a:rPr lang="en-US" dirty="0"/>
              <a:t> filters</a:t>
            </a:r>
          </a:p>
          <a:p>
            <a:pPr>
              <a:lnSpc>
                <a:spcPct val="150000"/>
              </a:lnSpc>
            </a:pPr>
            <a:r>
              <a:rPr lang="en-US" dirty="0"/>
              <a:t>Remove trends and compute signal envelopes</a:t>
            </a:r>
          </a:p>
          <a:p>
            <a:pPr>
              <a:lnSpc>
                <a:spcPct val="150000"/>
              </a:lnSpc>
            </a:pPr>
            <a:r>
              <a:rPr lang="en-US" dirty="0"/>
              <a:t>Denoise with wavelets</a:t>
            </a:r>
          </a:p>
          <a:p>
            <a:pPr>
              <a:lnSpc>
                <a:spcPct val="150000"/>
              </a:lnSpc>
            </a:pPr>
            <a:r>
              <a:rPr lang="en-US" dirty="0"/>
              <a:t>Resample signals</a:t>
            </a:r>
          </a:p>
          <a:p>
            <a:pPr>
              <a:lnSpc>
                <a:spcPct val="150000"/>
              </a:lnSpc>
            </a:pPr>
            <a:r>
              <a:rPr lang="en-US" dirty="0"/>
              <a:t>Use custom functions</a:t>
            </a:r>
          </a:p>
        </p:txBody>
      </p:sp>
      <p:pic>
        <p:nvPicPr>
          <p:cNvPr id="6" name="Content Placeholder 5">
            <a:extLst>
              <a:ext uri="{FF2B5EF4-FFF2-40B4-BE49-F238E27FC236}">
                <a16:creationId xmlns:a16="http://schemas.microsoft.com/office/drawing/2014/main" id="{A74CB283-2DE1-562F-896D-8F64D311F6BC}"/>
              </a:ext>
            </a:extLst>
          </p:cNvPr>
          <p:cNvPicPr>
            <a:picLocks noGrp="1" noChangeAspect="1"/>
          </p:cNvPicPr>
          <p:nvPr>
            <p:ph sz="half" idx="2"/>
          </p:nvPr>
        </p:nvPicPr>
        <p:blipFill>
          <a:blip r:embed="rId3"/>
          <a:stretch>
            <a:fillRect/>
          </a:stretch>
        </p:blipFill>
        <p:spPr>
          <a:xfrm>
            <a:off x="4580791" y="1230923"/>
            <a:ext cx="7423115" cy="4396154"/>
          </a:xfrm>
        </p:spPr>
      </p:pic>
    </p:spTree>
    <p:extLst>
      <p:ext uri="{BB962C8B-B14F-4D97-AF65-F5344CB8AC3E}">
        <p14:creationId xmlns:p14="http://schemas.microsoft.com/office/powerpoint/2010/main" val="381252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FE59-8AA0-C8E8-5E32-AC3BA3546B5A}"/>
              </a:ext>
            </a:extLst>
          </p:cNvPr>
          <p:cNvSpPr>
            <a:spLocks noGrp="1"/>
          </p:cNvSpPr>
          <p:nvPr>
            <p:ph type="title"/>
          </p:nvPr>
        </p:nvSpPr>
        <p:spPr/>
        <p:txBody>
          <a:bodyPr/>
          <a:lstStyle/>
          <a:p>
            <a:r>
              <a:rPr lang="en-US"/>
              <a:t>Share analysis with others</a:t>
            </a:r>
            <a:endParaRPr lang="en-US" i="1"/>
          </a:p>
        </p:txBody>
      </p:sp>
      <p:sp>
        <p:nvSpPr>
          <p:cNvPr id="3" name="Content Placeholder 2">
            <a:extLst>
              <a:ext uri="{FF2B5EF4-FFF2-40B4-BE49-F238E27FC236}">
                <a16:creationId xmlns:a16="http://schemas.microsoft.com/office/drawing/2014/main" id="{FE0EDFBD-0CC8-D82C-5861-D11257286B7B}"/>
              </a:ext>
            </a:extLst>
          </p:cNvPr>
          <p:cNvSpPr>
            <a:spLocks noGrp="1"/>
          </p:cNvSpPr>
          <p:nvPr>
            <p:ph idx="1"/>
          </p:nvPr>
        </p:nvSpPr>
        <p:spPr>
          <a:xfrm>
            <a:off x="609602" y="1600200"/>
            <a:ext cx="3855242" cy="4648200"/>
          </a:xfrm>
        </p:spPr>
        <p:txBody>
          <a:bodyPr/>
          <a:lstStyle/>
          <a:p>
            <a:pPr>
              <a:lnSpc>
                <a:spcPct val="150000"/>
              </a:lnSpc>
            </a:pPr>
            <a:r>
              <a:rPr lang="en-US"/>
              <a:t>Generate functions from preprocessing steps</a:t>
            </a:r>
          </a:p>
          <a:p>
            <a:pPr>
              <a:lnSpc>
                <a:spcPct val="150000"/>
              </a:lnSpc>
            </a:pPr>
            <a:r>
              <a:rPr lang="en-US"/>
              <a:t>Share plots as scripts or figures</a:t>
            </a:r>
          </a:p>
          <a:p>
            <a:pPr>
              <a:lnSpc>
                <a:spcPct val="150000"/>
              </a:lnSpc>
            </a:pPr>
            <a:r>
              <a:rPr lang="en-US"/>
              <a:t>Export edited signals to workspace or files</a:t>
            </a:r>
          </a:p>
        </p:txBody>
      </p:sp>
      <p:pic>
        <p:nvPicPr>
          <p:cNvPr id="6" name="Picture 5" descr="Graphical user interface&#10;&#10;Description automatically generated with low confidence">
            <a:extLst>
              <a:ext uri="{FF2B5EF4-FFF2-40B4-BE49-F238E27FC236}">
                <a16:creationId xmlns:a16="http://schemas.microsoft.com/office/drawing/2014/main" id="{26A1E99E-A90C-EF1F-7D10-24894C36A2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2069" y="1761380"/>
            <a:ext cx="6558759" cy="3689302"/>
          </a:xfrm>
          <a:prstGeom prst="rect">
            <a:avLst/>
          </a:prstGeom>
        </p:spPr>
      </p:pic>
    </p:spTree>
    <p:extLst>
      <p:ext uri="{BB962C8B-B14F-4D97-AF65-F5344CB8AC3E}">
        <p14:creationId xmlns:p14="http://schemas.microsoft.com/office/powerpoint/2010/main" val="319757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 to Signal Processing</a:t>
            </a:r>
          </a:p>
          <a:p>
            <a:pPr marL="744220" lvl="1" indent="-286385"/>
            <a:r>
              <a:rPr lang="en-US" dirty="0"/>
              <a:t>Create a MathWorks account</a:t>
            </a:r>
          </a:p>
          <a:p>
            <a:pPr marL="744220" lvl="1" indent="-286385"/>
            <a:r>
              <a:rPr lang="en-US" dirty="0"/>
              <a:t>Log in to Signal Processing Onramp / Test MATLAB Online</a:t>
            </a:r>
          </a:p>
          <a:p>
            <a:pPr marL="343535" indent="-343535"/>
            <a:r>
              <a:rPr lang="en-US" dirty="0">
                <a:highlight>
                  <a:srgbClr val="FFFF00"/>
                </a:highlight>
              </a:rPr>
              <a:t>6.30 pm – 8.00 pm</a:t>
            </a:r>
            <a:r>
              <a:rPr lang="en-US" dirty="0"/>
              <a:t>: Signal Processing Onramp(on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E143B-5E41-74F4-BAB8-F4EAB0DD9EBF}"/>
              </a:ext>
            </a:extLst>
          </p:cNvPr>
          <p:cNvSpPr>
            <a:spLocks noGrp="1"/>
          </p:cNvSpPr>
          <p:nvPr>
            <p:ph type="title"/>
          </p:nvPr>
        </p:nvSpPr>
        <p:spPr/>
        <p:txBody>
          <a:bodyPr/>
          <a:lstStyle/>
          <a:p>
            <a:r>
              <a:rPr lang="en-US"/>
              <a:t>More interactive tools</a:t>
            </a:r>
          </a:p>
        </p:txBody>
      </p:sp>
      <p:sp>
        <p:nvSpPr>
          <p:cNvPr id="3" name="Content Placeholder 2">
            <a:extLst>
              <a:ext uri="{FF2B5EF4-FFF2-40B4-BE49-F238E27FC236}">
                <a16:creationId xmlns:a16="http://schemas.microsoft.com/office/drawing/2014/main" id="{820486F2-F121-AB5B-93F2-C509E3193FF5}"/>
              </a:ext>
            </a:extLst>
          </p:cNvPr>
          <p:cNvSpPr>
            <a:spLocks noGrp="1"/>
          </p:cNvSpPr>
          <p:nvPr>
            <p:ph sz="half" idx="1"/>
          </p:nvPr>
        </p:nvSpPr>
        <p:spPr/>
        <p:txBody>
          <a:bodyPr/>
          <a:lstStyle/>
          <a:p>
            <a:r>
              <a:rPr lang="en-US"/>
              <a:t>Signal Labeler </a:t>
            </a:r>
          </a:p>
          <a:p>
            <a:pPr lvl="1"/>
            <a:r>
              <a:rPr lang="en-US"/>
              <a:t>Interactive tool for analysis or AI applications</a:t>
            </a:r>
          </a:p>
        </p:txBody>
      </p:sp>
      <p:sp>
        <p:nvSpPr>
          <p:cNvPr id="4" name="Content Placeholder 3">
            <a:extLst>
              <a:ext uri="{FF2B5EF4-FFF2-40B4-BE49-F238E27FC236}">
                <a16:creationId xmlns:a16="http://schemas.microsoft.com/office/drawing/2014/main" id="{51AC3902-8C8F-B954-4463-C69D74A0369A}"/>
              </a:ext>
            </a:extLst>
          </p:cNvPr>
          <p:cNvSpPr>
            <a:spLocks noGrp="1"/>
          </p:cNvSpPr>
          <p:nvPr>
            <p:ph sz="half" idx="2"/>
          </p:nvPr>
        </p:nvSpPr>
        <p:spPr/>
        <p:txBody>
          <a:bodyPr/>
          <a:lstStyle/>
          <a:p>
            <a:r>
              <a:rPr lang="en-US"/>
              <a:t>Wavelet Apps</a:t>
            </a:r>
          </a:p>
          <a:p>
            <a:pPr lvl="1"/>
            <a:r>
              <a:rPr lang="en-US"/>
              <a:t>Interactive tools for applying wavelet techniques</a:t>
            </a:r>
          </a:p>
          <a:p>
            <a:endParaRPr lang="en-US"/>
          </a:p>
        </p:txBody>
      </p:sp>
      <p:pic>
        <p:nvPicPr>
          <p:cNvPr id="2052" name="Picture 4">
            <a:extLst>
              <a:ext uri="{FF2B5EF4-FFF2-40B4-BE49-F238E27FC236}">
                <a16:creationId xmlns:a16="http://schemas.microsoft.com/office/drawing/2014/main" id="{D518D5A4-E589-8DB8-D463-78C583289E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042" y="2888791"/>
            <a:ext cx="5591025" cy="326262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3A2C6C2-B67F-3421-C1D6-676C04A7F4BC}"/>
              </a:ext>
            </a:extLst>
          </p:cNvPr>
          <p:cNvGrpSpPr/>
          <p:nvPr/>
        </p:nvGrpSpPr>
        <p:grpSpPr>
          <a:xfrm>
            <a:off x="5994399" y="2867234"/>
            <a:ext cx="5850731" cy="1745746"/>
            <a:chOff x="5863036" y="4174677"/>
            <a:chExt cx="5850731" cy="1745746"/>
          </a:xfrm>
        </p:grpSpPr>
        <p:pic>
          <p:nvPicPr>
            <p:cNvPr id="6" name="Picture 5">
              <a:extLst>
                <a:ext uri="{FF2B5EF4-FFF2-40B4-BE49-F238E27FC236}">
                  <a16:creationId xmlns:a16="http://schemas.microsoft.com/office/drawing/2014/main" id="{37927395-59F8-08FA-E6E9-754078EB08A4}"/>
                </a:ext>
              </a:extLst>
            </p:cNvPr>
            <p:cNvPicPr>
              <a:picLocks noChangeAspect="1"/>
            </p:cNvPicPr>
            <p:nvPr/>
          </p:nvPicPr>
          <p:blipFill>
            <a:blip r:embed="rId4"/>
            <a:stretch>
              <a:fillRect/>
            </a:stretch>
          </p:blipFill>
          <p:spPr>
            <a:xfrm>
              <a:off x="5863036" y="4174677"/>
              <a:ext cx="5850731" cy="1745746"/>
            </a:xfrm>
            <a:prstGeom prst="rect">
              <a:avLst/>
            </a:prstGeom>
          </p:spPr>
        </p:pic>
        <p:pic>
          <p:nvPicPr>
            <p:cNvPr id="5" name="Picture 4">
              <a:extLst>
                <a:ext uri="{FF2B5EF4-FFF2-40B4-BE49-F238E27FC236}">
                  <a16:creationId xmlns:a16="http://schemas.microsoft.com/office/drawing/2014/main" id="{62B5C87A-7660-F2E7-4AE0-2771C25E3AF2}"/>
                </a:ext>
              </a:extLst>
            </p:cNvPr>
            <p:cNvPicPr>
              <a:picLocks noChangeAspect="1"/>
            </p:cNvPicPr>
            <p:nvPr/>
          </p:nvPicPr>
          <p:blipFill rotWithShape="1">
            <a:blip r:embed="rId4"/>
            <a:srcRect l="59896" r="20193"/>
            <a:stretch/>
          </p:blipFill>
          <p:spPr>
            <a:xfrm>
              <a:off x="7055365" y="4174677"/>
              <a:ext cx="1164920" cy="1745746"/>
            </a:xfrm>
            <a:prstGeom prst="rect">
              <a:avLst/>
            </a:prstGeom>
          </p:spPr>
        </p:pic>
        <p:pic>
          <p:nvPicPr>
            <p:cNvPr id="8" name="Picture 7">
              <a:extLst>
                <a:ext uri="{FF2B5EF4-FFF2-40B4-BE49-F238E27FC236}">
                  <a16:creationId xmlns:a16="http://schemas.microsoft.com/office/drawing/2014/main" id="{3AC0C4C2-A76D-BA13-ECFB-91F2AF2EB9BB}"/>
                </a:ext>
              </a:extLst>
            </p:cNvPr>
            <p:cNvPicPr>
              <a:picLocks noChangeAspect="1"/>
            </p:cNvPicPr>
            <p:nvPr/>
          </p:nvPicPr>
          <p:blipFill rotWithShape="1">
            <a:blip r:embed="rId4"/>
            <a:srcRect l="20053" r="39804"/>
            <a:stretch/>
          </p:blipFill>
          <p:spPr>
            <a:xfrm>
              <a:off x="9365137" y="4174677"/>
              <a:ext cx="2348630" cy="1745746"/>
            </a:xfrm>
            <a:prstGeom prst="rect">
              <a:avLst/>
            </a:prstGeom>
          </p:spPr>
        </p:pic>
        <p:pic>
          <p:nvPicPr>
            <p:cNvPr id="9" name="Picture 8">
              <a:extLst>
                <a:ext uri="{FF2B5EF4-FFF2-40B4-BE49-F238E27FC236}">
                  <a16:creationId xmlns:a16="http://schemas.microsoft.com/office/drawing/2014/main" id="{13F08164-B673-66F1-F5ED-F7499D1A029A}"/>
                </a:ext>
              </a:extLst>
            </p:cNvPr>
            <p:cNvPicPr>
              <a:picLocks noChangeAspect="1"/>
            </p:cNvPicPr>
            <p:nvPr/>
          </p:nvPicPr>
          <p:blipFill rotWithShape="1">
            <a:blip r:embed="rId4"/>
            <a:srcRect l="80199"/>
            <a:stretch/>
          </p:blipFill>
          <p:spPr>
            <a:xfrm>
              <a:off x="8220285" y="4174677"/>
              <a:ext cx="1158501" cy="1745746"/>
            </a:xfrm>
            <a:prstGeom prst="rect">
              <a:avLst/>
            </a:prstGeom>
          </p:spPr>
        </p:pic>
      </p:grpSp>
    </p:spTree>
    <p:extLst>
      <p:ext uri="{BB962C8B-B14F-4D97-AF65-F5344CB8AC3E}">
        <p14:creationId xmlns:p14="http://schemas.microsoft.com/office/powerpoint/2010/main" val="152993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6DCEB-381B-1CFD-9BB7-190E4BDDA781}"/>
              </a:ext>
            </a:extLst>
          </p:cNvPr>
          <p:cNvSpPr>
            <a:spLocks noGrp="1"/>
          </p:cNvSpPr>
          <p:nvPr>
            <p:ph type="title"/>
          </p:nvPr>
        </p:nvSpPr>
        <p:spPr/>
        <p:txBody>
          <a:bodyPr/>
          <a:lstStyle/>
          <a:p>
            <a:r>
              <a:rPr lang="en-US"/>
              <a:t>Viewing live signals with signal processing scopes</a:t>
            </a:r>
          </a:p>
        </p:txBody>
      </p:sp>
    </p:spTree>
    <p:extLst>
      <p:ext uri="{BB962C8B-B14F-4D97-AF65-F5344CB8AC3E}">
        <p14:creationId xmlns:p14="http://schemas.microsoft.com/office/powerpoint/2010/main" val="272671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68FA6-ABE5-D516-A211-2F23713E7394}"/>
              </a:ext>
            </a:extLst>
          </p:cNvPr>
          <p:cNvSpPr>
            <a:spLocks noGrp="1"/>
          </p:cNvSpPr>
          <p:nvPr>
            <p:ph type="title"/>
          </p:nvPr>
        </p:nvSpPr>
        <p:spPr/>
        <p:txBody>
          <a:bodyPr/>
          <a:lstStyle/>
          <a:p>
            <a:r>
              <a:rPr lang="en-US"/>
              <a:t>Live signals</a:t>
            </a:r>
          </a:p>
        </p:txBody>
      </p:sp>
      <p:sp>
        <p:nvSpPr>
          <p:cNvPr id="3" name="Content Placeholder 2">
            <a:extLst>
              <a:ext uri="{FF2B5EF4-FFF2-40B4-BE49-F238E27FC236}">
                <a16:creationId xmlns:a16="http://schemas.microsoft.com/office/drawing/2014/main" id="{374366E2-1484-8482-04AA-AA1DC3889E4F}"/>
              </a:ext>
            </a:extLst>
          </p:cNvPr>
          <p:cNvSpPr>
            <a:spLocks noGrp="1"/>
          </p:cNvSpPr>
          <p:nvPr>
            <p:ph idx="1"/>
          </p:nvPr>
        </p:nvSpPr>
        <p:spPr/>
        <p:txBody>
          <a:bodyPr/>
          <a:lstStyle/>
          <a:p>
            <a:r>
              <a:rPr lang="en-US"/>
              <a:t>Some signals are more conveniently viewed as they become available, for example</a:t>
            </a:r>
          </a:p>
          <a:p>
            <a:pPr lvl="1"/>
            <a:r>
              <a:rPr lang="en-US"/>
              <a:t>Signals from simulation</a:t>
            </a:r>
          </a:p>
          <a:p>
            <a:pPr lvl="1"/>
            <a:r>
              <a:rPr lang="en-US"/>
              <a:t>Signals from a device</a:t>
            </a:r>
          </a:p>
          <a:p>
            <a:pPr lvl="1"/>
            <a:r>
              <a:rPr lang="en-US"/>
              <a:t>Signals too large to work on at once</a:t>
            </a:r>
          </a:p>
        </p:txBody>
      </p:sp>
      <p:pic>
        <p:nvPicPr>
          <p:cNvPr id="10" name="Graphic 9">
            <a:extLst>
              <a:ext uri="{FF2B5EF4-FFF2-40B4-BE49-F238E27FC236}">
                <a16:creationId xmlns:a16="http://schemas.microsoft.com/office/drawing/2014/main" id="{F3628DA2-58DE-CB2E-D5D7-512B59212E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4875" y="3762375"/>
            <a:ext cx="2762250" cy="2762250"/>
          </a:xfrm>
          <a:prstGeom prst="rect">
            <a:avLst/>
          </a:prstGeom>
        </p:spPr>
      </p:pic>
      <p:pic>
        <p:nvPicPr>
          <p:cNvPr id="12" name="Picture 11" descr="Chart, scatter chart&#10;&#10;Description automatically generated">
            <a:extLst>
              <a:ext uri="{FF2B5EF4-FFF2-40B4-BE49-F238E27FC236}">
                <a16:creationId xmlns:a16="http://schemas.microsoft.com/office/drawing/2014/main" id="{730758CC-3B91-AABC-AEF9-C779FD1229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2975" y="3762374"/>
            <a:ext cx="2810430" cy="2762251"/>
          </a:xfrm>
          <a:prstGeom prst="rect">
            <a:avLst/>
          </a:prstGeom>
        </p:spPr>
      </p:pic>
      <p:pic>
        <p:nvPicPr>
          <p:cNvPr id="14" name="Graphic 13">
            <a:extLst>
              <a:ext uri="{FF2B5EF4-FFF2-40B4-BE49-F238E27FC236}">
                <a16:creationId xmlns:a16="http://schemas.microsoft.com/office/drawing/2014/main" id="{225124DC-E99A-BF21-497F-E024B6F4950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25000" r="71222"/>
          <a:stretch/>
        </p:blipFill>
        <p:spPr>
          <a:xfrm>
            <a:off x="8686800" y="3924300"/>
            <a:ext cx="2466975" cy="2571750"/>
          </a:xfrm>
          <a:prstGeom prst="rect">
            <a:avLst/>
          </a:prstGeom>
        </p:spPr>
      </p:pic>
    </p:spTree>
    <p:extLst>
      <p:ext uri="{BB962C8B-B14F-4D97-AF65-F5344CB8AC3E}">
        <p14:creationId xmlns:p14="http://schemas.microsoft.com/office/powerpoint/2010/main" val="2452634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B147A-981F-6C8E-5259-37F35F496E2A}"/>
              </a:ext>
            </a:extLst>
          </p:cNvPr>
          <p:cNvSpPr>
            <a:spLocks noGrp="1"/>
          </p:cNvSpPr>
          <p:nvPr>
            <p:ph type="title"/>
          </p:nvPr>
        </p:nvSpPr>
        <p:spPr/>
        <p:txBody>
          <a:bodyPr/>
          <a:lstStyle/>
          <a:p>
            <a:r>
              <a:rPr lang="en-US"/>
              <a:t>Signal processing scopes</a:t>
            </a:r>
          </a:p>
        </p:txBody>
      </p:sp>
      <p:sp>
        <p:nvSpPr>
          <p:cNvPr id="3" name="Content Placeholder 2">
            <a:extLst>
              <a:ext uri="{FF2B5EF4-FFF2-40B4-BE49-F238E27FC236}">
                <a16:creationId xmlns:a16="http://schemas.microsoft.com/office/drawing/2014/main" id="{FB202735-F6EB-83D9-E545-D66F8DA82C29}"/>
              </a:ext>
            </a:extLst>
          </p:cNvPr>
          <p:cNvSpPr>
            <a:spLocks noGrp="1"/>
          </p:cNvSpPr>
          <p:nvPr>
            <p:ph idx="1"/>
          </p:nvPr>
        </p:nvSpPr>
        <p:spPr>
          <a:xfrm>
            <a:off x="609602" y="1126866"/>
            <a:ext cx="10769600" cy="4648200"/>
          </a:xfrm>
        </p:spPr>
        <p:txBody>
          <a:bodyPr/>
          <a:lstStyle/>
          <a:p>
            <a:r>
              <a:rPr lang="en-US"/>
              <a:t>Objects used to view live signals in MATLAB and Simulink</a:t>
            </a:r>
          </a:p>
        </p:txBody>
      </p:sp>
      <p:pic>
        <p:nvPicPr>
          <p:cNvPr id="4" name="Picture 2" descr="The scope window shown with data cursors.">
            <a:extLst>
              <a:ext uri="{FF2B5EF4-FFF2-40B4-BE49-F238E27FC236}">
                <a16:creationId xmlns:a16="http://schemas.microsoft.com/office/drawing/2014/main" id="{A5921F75-4133-183F-734B-D0F4D5F4F3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2" y="3286767"/>
            <a:ext cx="4574296" cy="2858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creenshot of a computer&#10;&#10;Description automatically generated with medium confidence">
            <a:extLst>
              <a:ext uri="{FF2B5EF4-FFF2-40B4-BE49-F238E27FC236}">
                <a16:creationId xmlns:a16="http://schemas.microsoft.com/office/drawing/2014/main" id="{CCC820F1-0995-570E-3517-C9C1CCCCCB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923" y="3325882"/>
            <a:ext cx="4943475" cy="2780704"/>
          </a:xfrm>
          <a:prstGeom prst="rect">
            <a:avLst/>
          </a:prstGeom>
        </p:spPr>
      </p:pic>
      <p:sp>
        <p:nvSpPr>
          <p:cNvPr id="14" name="TextBox 13">
            <a:extLst>
              <a:ext uri="{FF2B5EF4-FFF2-40B4-BE49-F238E27FC236}">
                <a16:creationId xmlns:a16="http://schemas.microsoft.com/office/drawing/2014/main" id="{831F44F9-7099-5980-D7A1-3FC4C4CCFA41}"/>
              </a:ext>
            </a:extLst>
          </p:cNvPr>
          <p:cNvSpPr txBox="1"/>
          <p:nvPr/>
        </p:nvSpPr>
        <p:spPr>
          <a:xfrm>
            <a:off x="2275793" y="6216038"/>
            <a:ext cx="1241913" cy="369332"/>
          </a:xfrm>
          <a:prstGeom prst="rect">
            <a:avLst/>
          </a:prstGeom>
          <a:noFill/>
        </p:spPr>
        <p:txBody>
          <a:bodyPr wrap="square">
            <a:spAutoFit/>
          </a:bodyPr>
          <a:lstStyle/>
          <a:p>
            <a:r>
              <a:rPr lang="en-US" i="1" err="1"/>
              <a:t>timescope</a:t>
            </a:r>
            <a:endParaRPr lang="en-US"/>
          </a:p>
        </p:txBody>
      </p:sp>
      <p:sp>
        <p:nvSpPr>
          <p:cNvPr id="15" name="TextBox 14">
            <a:extLst>
              <a:ext uri="{FF2B5EF4-FFF2-40B4-BE49-F238E27FC236}">
                <a16:creationId xmlns:a16="http://schemas.microsoft.com/office/drawing/2014/main" id="{5C13AE30-689B-62E6-EAB3-827A972E8FF5}"/>
              </a:ext>
            </a:extLst>
          </p:cNvPr>
          <p:cNvSpPr txBox="1"/>
          <p:nvPr/>
        </p:nvSpPr>
        <p:spPr>
          <a:xfrm>
            <a:off x="8099728" y="6216134"/>
            <a:ext cx="2021863" cy="369332"/>
          </a:xfrm>
          <a:prstGeom prst="rect">
            <a:avLst/>
          </a:prstGeom>
          <a:noFill/>
        </p:spPr>
        <p:txBody>
          <a:bodyPr wrap="square">
            <a:spAutoFit/>
          </a:bodyPr>
          <a:lstStyle/>
          <a:p>
            <a:r>
              <a:rPr lang="en-US" i="1" err="1"/>
              <a:t>spectrumAnalyzer</a:t>
            </a:r>
            <a:endParaRPr lang="en-US"/>
          </a:p>
        </p:txBody>
      </p:sp>
      <p:pic>
        <p:nvPicPr>
          <p:cNvPr id="6" name="Picture 5">
            <a:extLst>
              <a:ext uri="{FF2B5EF4-FFF2-40B4-BE49-F238E27FC236}">
                <a16:creationId xmlns:a16="http://schemas.microsoft.com/office/drawing/2014/main" id="{63C097FD-178E-B6DB-B3A7-6294577D26C5}"/>
              </a:ext>
            </a:extLst>
          </p:cNvPr>
          <p:cNvPicPr>
            <a:picLocks noChangeAspect="1"/>
          </p:cNvPicPr>
          <p:nvPr/>
        </p:nvPicPr>
        <p:blipFill>
          <a:blip r:embed="rId4"/>
          <a:stretch>
            <a:fillRect/>
          </a:stretch>
        </p:blipFill>
        <p:spPr>
          <a:xfrm>
            <a:off x="2644760" y="1598361"/>
            <a:ext cx="6902479" cy="1617973"/>
          </a:xfrm>
          <a:prstGeom prst="rect">
            <a:avLst/>
          </a:prstGeom>
        </p:spPr>
      </p:pic>
    </p:spTree>
    <p:extLst>
      <p:ext uri="{BB962C8B-B14F-4D97-AF65-F5344CB8AC3E}">
        <p14:creationId xmlns:p14="http://schemas.microsoft.com/office/powerpoint/2010/main" val="158154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DC725-D316-A346-969A-532A9A932695}"/>
              </a:ext>
            </a:extLst>
          </p:cNvPr>
          <p:cNvSpPr>
            <a:spLocks noGrp="1"/>
          </p:cNvSpPr>
          <p:nvPr>
            <p:ph type="title"/>
          </p:nvPr>
        </p:nvSpPr>
        <p:spPr/>
        <p:txBody>
          <a:bodyPr/>
          <a:lstStyle/>
          <a:p>
            <a:r>
              <a:rPr lang="en-US"/>
              <a:t>Interactive Signal Visualization and Analysis</a:t>
            </a:r>
          </a:p>
        </p:txBody>
      </p:sp>
      <p:sp>
        <p:nvSpPr>
          <p:cNvPr id="3" name="Content Placeholder 2">
            <a:extLst>
              <a:ext uri="{FF2B5EF4-FFF2-40B4-BE49-F238E27FC236}">
                <a16:creationId xmlns:a16="http://schemas.microsoft.com/office/drawing/2014/main" id="{797019AC-196A-8620-5E87-838EAA759B68}"/>
              </a:ext>
            </a:extLst>
          </p:cNvPr>
          <p:cNvSpPr>
            <a:spLocks noGrp="1"/>
          </p:cNvSpPr>
          <p:nvPr>
            <p:ph idx="1"/>
          </p:nvPr>
        </p:nvSpPr>
        <p:spPr>
          <a:xfrm>
            <a:off x="609602" y="1600200"/>
            <a:ext cx="4434838" cy="4648200"/>
          </a:xfrm>
        </p:spPr>
        <p:txBody>
          <a:bodyPr/>
          <a:lstStyle/>
          <a:p>
            <a:r>
              <a:rPr lang="en-US"/>
              <a:t>Apps for viewing and analyzing logged signals</a:t>
            </a:r>
          </a:p>
          <a:p>
            <a:endParaRPr lang="en-US"/>
          </a:p>
          <a:p>
            <a:endParaRPr lang="en-US"/>
          </a:p>
          <a:p>
            <a:endParaRPr lang="en-US"/>
          </a:p>
          <a:p>
            <a:endParaRPr lang="en-US"/>
          </a:p>
          <a:p>
            <a:r>
              <a:rPr lang="en-US"/>
              <a:t>Scopes for viewing and measuring live signals</a:t>
            </a:r>
          </a:p>
        </p:txBody>
      </p:sp>
      <p:pic>
        <p:nvPicPr>
          <p:cNvPr id="4" name="Picture 3">
            <a:extLst>
              <a:ext uri="{FF2B5EF4-FFF2-40B4-BE49-F238E27FC236}">
                <a16:creationId xmlns:a16="http://schemas.microsoft.com/office/drawing/2014/main" id="{7C94F371-F2DC-A19F-FFB2-2616C563C59C}"/>
              </a:ext>
            </a:extLst>
          </p:cNvPr>
          <p:cNvPicPr>
            <a:picLocks noChangeAspect="1"/>
          </p:cNvPicPr>
          <p:nvPr/>
        </p:nvPicPr>
        <p:blipFill>
          <a:blip r:embed="rId2"/>
          <a:stretch>
            <a:fillRect/>
          </a:stretch>
        </p:blipFill>
        <p:spPr>
          <a:xfrm>
            <a:off x="5272958" y="1103284"/>
            <a:ext cx="4516285" cy="2998277"/>
          </a:xfrm>
          <a:prstGeom prst="rect">
            <a:avLst/>
          </a:prstGeom>
        </p:spPr>
      </p:pic>
      <p:pic>
        <p:nvPicPr>
          <p:cNvPr id="5" name="Picture 4">
            <a:extLst>
              <a:ext uri="{FF2B5EF4-FFF2-40B4-BE49-F238E27FC236}">
                <a16:creationId xmlns:a16="http://schemas.microsoft.com/office/drawing/2014/main" id="{48F865A1-DBB7-1CA6-98CA-2C8289CF225D}"/>
              </a:ext>
            </a:extLst>
          </p:cNvPr>
          <p:cNvPicPr>
            <a:picLocks noChangeAspect="1"/>
          </p:cNvPicPr>
          <p:nvPr/>
        </p:nvPicPr>
        <p:blipFill>
          <a:blip r:embed="rId3"/>
          <a:stretch>
            <a:fillRect/>
          </a:stretch>
        </p:blipFill>
        <p:spPr>
          <a:xfrm>
            <a:off x="4631530" y="4354637"/>
            <a:ext cx="6073462" cy="2263848"/>
          </a:xfrm>
          <a:prstGeom prst="rect">
            <a:avLst/>
          </a:prstGeom>
        </p:spPr>
      </p:pic>
    </p:spTree>
    <p:extLst>
      <p:ext uri="{BB962C8B-B14F-4D97-AF65-F5344CB8AC3E}">
        <p14:creationId xmlns:p14="http://schemas.microsoft.com/office/powerpoint/2010/main" val="1337668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7E59E3-E906-4543-9567-EDAA5366AD58}"/>
              </a:ext>
            </a:extLst>
          </p:cNvPr>
          <p:cNvSpPr>
            <a:spLocks noGrp="1"/>
          </p:cNvSpPr>
          <p:nvPr>
            <p:ph type="title"/>
          </p:nvPr>
        </p:nvSpPr>
        <p:spPr/>
        <p:txBody>
          <a:bodyPr/>
          <a:lstStyle/>
          <a:p>
            <a:r>
              <a:rPr lang="en-US" dirty="0"/>
              <a:t>How can signal processing be used in the real world?</a:t>
            </a:r>
          </a:p>
        </p:txBody>
      </p:sp>
    </p:spTree>
    <p:extLst>
      <p:ext uri="{BB962C8B-B14F-4D97-AF65-F5344CB8AC3E}">
        <p14:creationId xmlns:p14="http://schemas.microsoft.com/office/powerpoint/2010/main" val="2444300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GB" sz="2667" dirty="0"/>
              <a:t>Battelle Neural Bypass Technology Restores Movement to a Paralyzed Man’s Arm and Hand</a:t>
            </a:r>
            <a:br>
              <a:rPr lang="en-US" sz="2667" dirty="0"/>
            </a:br>
            <a:br>
              <a:rPr lang="en-US" sz="2667" dirty="0">
                <a:solidFill>
                  <a:schemeClr val="tx1"/>
                </a:solidFill>
              </a:rPr>
            </a:br>
            <a:br>
              <a:rPr lang="en-US" sz="2667" dirty="0">
                <a:solidFill>
                  <a:schemeClr val="tx1"/>
                </a:solidFill>
              </a:rPr>
            </a:br>
            <a:br>
              <a:rPr lang="en-US" sz="2667" dirty="0">
                <a:solidFill>
                  <a:schemeClr val="tx1"/>
                </a:solidFill>
              </a:rPr>
            </a:br>
            <a:endParaRPr lang="en-US" sz="2667" dirty="0">
              <a:solidFill>
                <a:schemeClr val="tx1"/>
              </a:solidFill>
            </a:endParaRPr>
          </a:p>
        </p:txBody>
      </p:sp>
      <p:sp>
        <p:nvSpPr>
          <p:cNvPr id="3" name="Content Placeholder 2"/>
          <p:cNvSpPr>
            <a:spLocks noGrp="1"/>
          </p:cNvSpPr>
          <p:nvPr>
            <p:ph idx="1"/>
          </p:nvPr>
        </p:nvSpPr>
        <p:spPr>
          <a:xfrm>
            <a:off x="609599" y="1586835"/>
            <a:ext cx="5791200" cy="5125451"/>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spcBef>
                <a:spcPts val="240"/>
              </a:spcBef>
              <a:buClr>
                <a:srgbClr val="215083"/>
              </a:buClr>
              <a:buSzTx/>
              <a:buNone/>
            </a:pPr>
            <a:r>
              <a:rPr lang="en-US" sz="1867" dirty="0"/>
              <a:t>Restore arm and hand control to a quadriplegic man by processing signals from an electrode array implanted in his brain</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240"/>
              </a:spcBef>
              <a:buClrTx/>
              <a:buSzTx/>
              <a:buNone/>
            </a:pPr>
            <a:r>
              <a:rPr lang="en-US" sz="1867" dirty="0"/>
              <a:t>Use MATLAB to analyze signal samples, apply machine learning to classify patterns mapped to movements, and generate actuation signals for a neuromuscular electrical stimulator</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452955" lvl="1" indent="-300559">
              <a:spcBef>
                <a:spcPct val="10000"/>
              </a:spcBef>
              <a:buClr>
                <a:srgbClr val="215083"/>
              </a:buClr>
              <a:buFont typeface="Wingdings" pitchFamily="2" charset="2"/>
              <a:buChar char="§"/>
            </a:pPr>
            <a:r>
              <a:rPr lang="en-US" sz="1867" dirty="0"/>
              <a:t>Control over paralyzed hand and arm restored</a:t>
            </a:r>
          </a:p>
          <a:p>
            <a:pPr marL="452955" lvl="1" indent="-300559">
              <a:spcBef>
                <a:spcPct val="10000"/>
              </a:spcBef>
              <a:buClr>
                <a:srgbClr val="215083"/>
              </a:buClr>
              <a:buFont typeface="Wingdings" pitchFamily="2" charset="2"/>
              <a:buChar char="§"/>
            </a:pPr>
            <a:r>
              <a:rPr lang="en-US" sz="1867" dirty="0"/>
              <a:t>Real-time processing performance achieved</a:t>
            </a:r>
          </a:p>
          <a:p>
            <a:pPr marL="452955" lvl="1" indent="-300559">
              <a:spcBef>
                <a:spcPct val="10000"/>
              </a:spcBef>
              <a:buClr>
                <a:srgbClr val="215083"/>
              </a:buClr>
              <a:buFont typeface="Wingdings" pitchFamily="2" charset="2"/>
              <a:buChar char="§"/>
            </a:pPr>
            <a:r>
              <a:rPr lang="en-US" sz="1867" dirty="0"/>
              <a:t>Interdisciplinary collaboration enabled</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801" y="4507584"/>
            <a:ext cx="5535759" cy="1826397"/>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a:t>
            </a:r>
            <a:r>
              <a:rPr lang="en-US" sz="1467" i="1" dirty="0">
                <a:solidFill>
                  <a:schemeClr val="tx2"/>
                </a:solidFill>
              </a:rPr>
              <a:t>The algorithms we developed using MATLAB gave the participant back basic control of his arm and hand. By the end of the study, he could grip a bottle, pour out its contents, and set it down, as well as pick up a stir stick and execute a stirring motion</a:t>
            </a:r>
            <a:r>
              <a:rPr lang="en-US" sz="1467" i="1" dirty="0">
                <a:solidFill>
                  <a:schemeClr val="tx2"/>
                </a:solidFill>
                <a:ea typeface="Arial Unicode MS" pitchFamily="34" charset="-128"/>
                <a:cs typeface="Arial Unicode MS" pitchFamily="34" charset="-128"/>
              </a:rPr>
              <a:t>.”</a:t>
            </a:r>
            <a:br>
              <a:rPr lang="en-US" sz="1467" i="1" dirty="0">
                <a:solidFill>
                  <a:schemeClr val="tx2"/>
                </a:solidFill>
                <a:ea typeface="Arial Unicode MS" pitchFamily="34" charset="-128"/>
                <a:cs typeface="Arial Unicode MS" pitchFamily="34" charset="-128"/>
              </a:rPr>
            </a:br>
            <a:r>
              <a:rPr lang="en-US" sz="1333" i="1" dirty="0">
                <a:solidFill>
                  <a:schemeClr val="tx2"/>
                </a:solidFill>
                <a:ea typeface="Arial Unicode MS" pitchFamily="34" charset="-128"/>
                <a:cs typeface="Arial Unicode MS" pitchFamily="34" charset="-128"/>
              </a:rPr>
              <a:t>- </a:t>
            </a:r>
            <a:r>
              <a:rPr lang="en-US" sz="1333" i="1" dirty="0">
                <a:solidFill>
                  <a:schemeClr val="tx2"/>
                </a:solidFill>
              </a:rPr>
              <a:t>David Friedenberg</a:t>
            </a:r>
            <a:r>
              <a:rPr lang="it-IT" sz="1333" i="1" dirty="0">
                <a:solidFill>
                  <a:schemeClr val="tx2"/>
                </a:solidFill>
              </a:rPr>
              <a:t>, Battelle</a:t>
            </a:r>
            <a:endParaRPr lang="en-US" sz="1333" i="1" dirty="0">
              <a:solidFill>
                <a:schemeClr val="tx2"/>
              </a:solidFill>
              <a:ea typeface="Arial Unicode MS" pitchFamily="34" charset="-128"/>
              <a:cs typeface="Arial Unicode MS" pitchFamily="34" charset="-128"/>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endParaRPr lang="en-US" sz="1333" b="1" dirty="0">
              <a:solidFill>
                <a:schemeClr val="tx2"/>
              </a:solidFil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user story</a:t>
            </a:r>
            <a:endParaRPr lang="en-US" sz="1333" dirty="0"/>
          </a:p>
        </p:txBody>
      </p:sp>
      <p:sp>
        <p:nvSpPr>
          <p:cNvPr id="10" name="Text Box 22"/>
          <p:cNvSpPr txBox="1">
            <a:spLocks noChangeArrowheads="1"/>
          </p:cNvSpPr>
          <p:nvPr/>
        </p:nvSpPr>
        <p:spPr bwMode="auto">
          <a:xfrm>
            <a:off x="8636002" y="4109722"/>
            <a:ext cx="3597561" cy="307777"/>
          </a:xfrm>
          <a:prstGeom prst="rect">
            <a:avLst/>
          </a:prstGeom>
          <a:solidFill>
            <a:schemeClr val="bg1"/>
          </a:solidFill>
          <a:ln w="9525">
            <a:noFill/>
            <a:miter lim="800000"/>
            <a:headEnd/>
            <a:tailEnd/>
          </a:ln>
        </p:spPr>
        <p:txBody>
          <a:bodyPr wrap="square" lIns="0" tIns="121920" rIns="0" bIns="0">
            <a:spAutoFit/>
          </a:bodyPr>
          <a:lstStyle/>
          <a:p>
            <a:r>
              <a:rPr lang="en-US" sz="1200" b="1" dirty="0">
                <a:solidFill>
                  <a:schemeClr val="tx2"/>
                </a:solidFill>
              </a:rPr>
              <a:t>Patient using the Battelle </a:t>
            </a:r>
            <a:r>
              <a:rPr lang="en-US" sz="1200" b="1" dirty="0" err="1">
                <a:solidFill>
                  <a:schemeClr val="tx2"/>
                </a:solidFill>
              </a:rPr>
              <a:t>NeuroLife</a:t>
            </a:r>
            <a:r>
              <a:rPr lang="en-US" sz="1200" b="1" dirty="0">
                <a:solidFill>
                  <a:schemeClr val="tx2"/>
                </a:solidFill>
              </a:rPr>
              <a:t> system.</a:t>
            </a: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dirty="0"/>
          </a:p>
        </p:txBody>
      </p:sp>
      <p:pic>
        <p:nvPicPr>
          <p:cNvPr id="12" name="Picture 11" descr="\\mathworks\Marketing\eMktg_Creative_Svcs\Creative_Services\Visual_Design\_Projects\3_CorporateComm\UserStories\User_Story_Battelle\Review\battelle-user-story-image.jpg">
            <a:extLst>
              <a:ext uri="{FF2B5EF4-FFF2-40B4-BE49-F238E27FC236}">
                <a16:creationId xmlns:a16="http://schemas.microsoft.com/office/drawing/2014/main" id="{3E1E76F0-D6D7-4239-B0B7-5F33D041B83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36001" y="1075462"/>
            <a:ext cx="3260043" cy="3105353"/>
          </a:xfrm>
          <a:prstGeom prst="rect">
            <a:avLst/>
          </a:prstGeom>
          <a:noFill/>
          <a:ln w="9525">
            <a:solidFill>
              <a:schemeClr val="tx2"/>
            </a:solidFill>
          </a:ln>
        </p:spPr>
      </p:pic>
    </p:spTree>
    <p:extLst>
      <p:ext uri="{BB962C8B-B14F-4D97-AF65-F5344CB8AC3E}">
        <p14:creationId xmlns:p14="http://schemas.microsoft.com/office/powerpoint/2010/main" val="1060380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sz="2667" dirty="0"/>
              <a:t>Delphi Develops Radar Sensor Alignment Algorithm for Automotive Active Safety System</a:t>
            </a:r>
            <a:endParaRPr lang="en-US" sz="2667" dirty="0">
              <a:solidFill>
                <a:schemeClr val="tx1"/>
              </a:solidFill>
            </a:endParaRPr>
          </a:p>
        </p:txBody>
      </p:sp>
      <p:sp>
        <p:nvSpPr>
          <p:cNvPr id="3" name="Content Placeholder 2"/>
          <p:cNvSpPr>
            <a:spLocks noGrp="1"/>
          </p:cNvSpPr>
          <p:nvPr>
            <p:ph idx="1"/>
          </p:nvPr>
        </p:nvSpPr>
        <p:spPr>
          <a:xfrm>
            <a:off x="609598" y="1586835"/>
            <a:ext cx="5334002" cy="5125451"/>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spcBef>
                <a:spcPts val="240"/>
              </a:spcBef>
              <a:spcAft>
                <a:spcPts val="600"/>
              </a:spcAft>
              <a:buClr>
                <a:srgbClr val="215083"/>
              </a:buClr>
              <a:buSzTx/>
              <a:buNone/>
            </a:pPr>
            <a:r>
              <a:rPr lang="en-US" sz="2000" dirty="0"/>
              <a:t>Deliver a production automotive radar sensor alignment algorithm in four weeks</a:t>
            </a:r>
          </a:p>
          <a:p>
            <a:pPr marL="0" indent="0">
              <a:spcBef>
                <a:spcPts val="600"/>
              </a:spcBef>
              <a:buClr>
                <a:srgbClr val="215083"/>
              </a:buClr>
              <a:buSzTx/>
              <a:buNone/>
            </a:pPr>
            <a:r>
              <a:rPr lang="en-US" sz="2133" b="1" dirty="0">
                <a:solidFill>
                  <a:srgbClr val="125687"/>
                </a:solidFill>
                <a:latin typeface="Arial"/>
                <a:cs typeface="+mn-cs"/>
              </a:rPr>
              <a:t>Solution</a:t>
            </a:r>
          </a:p>
          <a:p>
            <a:pPr marL="0" indent="0">
              <a:spcBef>
                <a:spcPts val="240"/>
              </a:spcBef>
              <a:spcAft>
                <a:spcPts val="600"/>
              </a:spcAft>
              <a:buClrTx/>
              <a:buSzTx/>
              <a:buNone/>
            </a:pPr>
            <a:r>
              <a:rPr lang="en-US" sz="2000" dirty="0"/>
              <a:t>Adopted MATLAB to develop and implement a radar sensor alignment algorithm that calculates sensor misalignment angles from raw radar detection and host vehicle speed.</a:t>
            </a:r>
          </a:p>
          <a:p>
            <a:pPr marL="0" indent="0">
              <a:spcBef>
                <a:spcPts val="600"/>
              </a:spcBef>
              <a:buClrTx/>
              <a:buSzTx/>
              <a:buNone/>
            </a:pPr>
            <a:r>
              <a:rPr lang="en-US" sz="2133" b="1" dirty="0">
                <a:solidFill>
                  <a:srgbClr val="125687"/>
                </a:solidFill>
                <a:latin typeface="Arial"/>
                <a:cs typeface="+mn-cs"/>
              </a:rPr>
              <a:t>Results</a:t>
            </a:r>
          </a:p>
          <a:p>
            <a:pPr marL="452955" lvl="1" indent="-300559">
              <a:spcBef>
                <a:spcPct val="10000"/>
              </a:spcBef>
              <a:buClr>
                <a:srgbClr val="215083"/>
              </a:buClr>
              <a:buFont typeface="Wingdings" pitchFamily="2" charset="2"/>
              <a:buChar char="§"/>
            </a:pPr>
            <a:r>
              <a:rPr lang="en-US" sz="1867" dirty="0"/>
              <a:t>Generated C code as efficient as handwritten C code for this algorithm</a:t>
            </a:r>
          </a:p>
          <a:p>
            <a:pPr marL="452955" lvl="1" indent="-300559">
              <a:spcBef>
                <a:spcPct val="10000"/>
              </a:spcBef>
              <a:buClr>
                <a:srgbClr val="215083"/>
              </a:buClr>
              <a:buFont typeface="Wingdings" pitchFamily="2" charset="2"/>
              <a:buChar char="§"/>
            </a:pPr>
            <a:r>
              <a:rPr lang="en-US" sz="1867" dirty="0"/>
              <a:t>Algorithm changes easily verified and coded in seconds</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endParaRPr lang="en-US" sz="1333" b="1" dirty="0">
              <a:solidFill>
                <a:schemeClr val="tx2"/>
              </a:solidFil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user story</a:t>
            </a:r>
            <a:endParaRPr lang="en-US" sz="1333" dirty="0"/>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dirty="0"/>
          </a:p>
        </p:txBody>
      </p:sp>
      <p:pic>
        <p:nvPicPr>
          <p:cNvPr id="2050" name="Picture 2">
            <a:extLst>
              <a:ext uri="{FF2B5EF4-FFF2-40B4-BE49-F238E27FC236}">
                <a16:creationId xmlns:a16="http://schemas.microsoft.com/office/drawing/2014/main" id="{1AB02E13-8325-42EC-87FA-F7A29C6C6E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0400" y="1287081"/>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2107AC-0FC9-4743-AA28-1E12C526A164}"/>
              </a:ext>
            </a:extLst>
          </p:cNvPr>
          <p:cNvSpPr/>
          <p:nvPr/>
        </p:nvSpPr>
        <p:spPr>
          <a:xfrm>
            <a:off x="6400801" y="4507584"/>
            <a:ext cx="5535759" cy="2116157"/>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“MATLAB is my preferred tool because it speeds algorithm design and improvement. I can do the data analysis, algorithm development, algorithm visualization, and simulation in one place and then generate C code that is reliable, efficient, and easy for software engineers to integrate within a larger system.”</a:t>
            </a:r>
          </a:p>
          <a:p>
            <a:pPr>
              <a:lnSpc>
                <a:spcPct val="130000"/>
              </a:lnSpc>
              <a:defRPr/>
            </a:pPr>
            <a:endParaRPr lang="en-US" sz="1467" i="1" dirty="0">
              <a:solidFill>
                <a:schemeClr val="tx2"/>
              </a:solidFill>
              <a:ea typeface="Arial Unicode MS" pitchFamily="34" charset="-128"/>
              <a:cs typeface="Arial Unicode MS" pitchFamily="34" charset="-128"/>
            </a:endParaRPr>
          </a:p>
          <a:p>
            <a:pPr>
              <a:lnSpc>
                <a:spcPct val="130000"/>
              </a:lnSpc>
              <a:defRPr/>
            </a:pPr>
            <a:r>
              <a:rPr lang="en-US" sz="1467" i="1" dirty="0">
                <a:solidFill>
                  <a:schemeClr val="tx2"/>
                </a:solidFill>
                <a:ea typeface="Arial Unicode MS" pitchFamily="34" charset="-128"/>
                <a:cs typeface="Arial Unicode MS" pitchFamily="34" charset="-128"/>
              </a:rPr>
              <a:t> Liang Ma, Delphi</a:t>
            </a:r>
            <a:endParaRPr lang="en-US" sz="1333" i="1" dirty="0">
              <a:solidFill>
                <a:schemeClr val="tx2"/>
              </a:solidFill>
              <a:ea typeface="Arial Unicode MS" pitchFamily="34" charset="-128"/>
              <a:cs typeface="Arial Unicode MS" pitchFamily="34" charset="-128"/>
            </a:endParaRPr>
          </a:p>
        </p:txBody>
      </p:sp>
    </p:spTree>
    <p:extLst>
      <p:ext uri="{BB962C8B-B14F-4D97-AF65-F5344CB8AC3E}">
        <p14:creationId xmlns:p14="http://schemas.microsoft.com/office/powerpoint/2010/main" val="3226478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6857998" cy="4648200"/>
          </a:xfrm>
        </p:spPr>
        <p:txBody>
          <a:bodyPr/>
          <a:lstStyle/>
          <a:p>
            <a:r>
              <a:rPr lang="en-US" sz="2800" dirty="0"/>
              <a:t>Go to </a:t>
            </a:r>
            <a:r>
              <a:rPr lang="en-US" sz="2800" dirty="0">
                <a:hlinkClick r:id="rId2"/>
              </a:rPr>
              <a:t>https://matlabacademy.mathworks.com/</a:t>
            </a:r>
            <a:r>
              <a:rPr lang="en-US" sz="2800" dirty="0"/>
              <a:t> </a:t>
            </a:r>
          </a:p>
          <a:p>
            <a:endParaRPr lang="en-US" sz="2800" dirty="0"/>
          </a:p>
          <a:p>
            <a:r>
              <a:rPr lang="en-US" sz="2800" dirty="0"/>
              <a:t>Log in to your MathWorks account</a:t>
            </a:r>
          </a:p>
          <a:p>
            <a:endParaRPr lang="en-US" sz="2800" dirty="0"/>
          </a:p>
          <a:p>
            <a:r>
              <a:rPr lang="en-US" sz="2800" dirty="0"/>
              <a:t>Launch Signal Processing Onramp</a:t>
            </a:r>
          </a:p>
        </p:txBody>
      </p:sp>
      <p:pic>
        <p:nvPicPr>
          <p:cNvPr id="5" name="Picture 4">
            <a:extLst>
              <a:ext uri="{FF2B5EF4-FFF2-40B4-BE49-F238E27FC236}">
                <a16:creationId xmlns:a16="http://schemas.microsoft.com/office/drawing/2014/main" id="{0E292BF0-F945-4641-8D00-85B95FC7C9A5}"/>
              </a:ext>
            </a:extLst>
          </p:cNvPr>
          <p:cNvPicPr>
            <a:picLocks noChangeAspect="1"/>
          </p:cNvPicPr>
          <p:nvPr/>
        </p:nvPicPr>
        <p:blipFill>
          <a:blip r:embed="rId3"/>
          <a:stretch>
            <a:fillRect/>
          </a:stretch>
        </p:blipFill>
        <p:spPr>
          <a:xfrm>
            <a:off x="7848600" y="1495826"/>
            <a:ext cx="3124200" cy="3866347"/>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7A36E-45EB-4348-B4E6-156A3B3295F8}"/>
              </a:ext>
            </a:extLst>
          </p:cNvPr>
          <p:cNvSpPr txBox="1">
            <a:spLocks/>
          </p:cNvSpPr>
          <p:nvPr/>
        </p:nvSpPr>
        <p:spPr>
          <a:xfrm>
            <a:off x="551384" y="54868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dirty="0">
                <a:latin typeface="Arial"/>
                <a:cs typeface="Arial"/>
              </a:rPr>
              <a:t>Additional Learning Resources:</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dirty="0"/>
          </a:p>
          <a:p>
            <a:pPr marL="458340" lvl="1" indent="0">
              <a:buFont typeface="Arial" pitchFamily="34" charset="0"/>
              <a:buNone/>
            </a:pPr>
            <a:endParaRPr lang="en-US" dirty="0"/>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479376" y="1628800"/>
            <a:ext cx="10769600" cy="3888432"/>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r>
              <a:rPr lang="en-US" dirty="0">
                <a:latin typeface="Arial"/>
                <a:cs typeface="Arial"/>
              </a:rPr>
              <a:t>Follow @matlab_students on Instagram for tips/tricks, videos, and more!</a:t>
            </a:r>
          </a:p>
          <a:p>
            <a:pPr marL="744220" lvl="1" indent="-286385">
              <a:buFont typeface="Courier New,monospace" pitchFamily="2" charset="2"/>
              <a:buChar char="o"/>
            </a:pPr>
            <a:r>
              <a:rPr lang="en-US" dirty="0">
                <a:latin typeface="Arial"/>
                <a:cs typeface="Arial"/>
              </a:rPr>
              <a:t>This account is managed by MathWorks and is specifically for students!</a:t>
            </a:r>
          </a:p>
          <a:p>
            <a:pPr marL="744220" lvl="1" indent="-286385">
              <a:buFont typeface="Courier New,monospace" pitchFamily="2" charset="2"/>
              <a:buChar char="o"/>
            </a:pPr>
            <a:endParaRPr lang="en-US" dirty="0">
              <a:latin typeface="Arial"/>
              <a:cs typeface="Arial"/>
            </a:endParaRPr>
          </a:p>
          <a:p>
            <a:pPr marL="399688" indent="-342900"/>
            <a:r>
              <a:rPr lang="en-US" dirty="0">
                <a:latin typeface="Arial"/>
                <a:cs typeface="Arial"/>
              </a:rPr>
              <a:t>Star the </a:t>
            </a:r>
            <a:r>
              <a:rPr lang="en-US" dirty="0">
                <a:latin typeface="Arial"/>
                <a:cs typeface="Arial"/>
                <a:hlinkClick r:id="rId2"/>
              </a:rPr>
              <a:t>Awesome MATLAB Student Repository </a:t>
            </a:r>
            <a:r>
              <a:rPr lang="en-US" dirty="0">
                <a:latin typeface="Arial"/>
                <a:cs typeface="Arial"/>
              </a:rPr>
              <a:t>on GitHub and Bookmark the </a:t>
            </a:r>
            <a:r>
              <a:rPr lang="en-US" dirty="0">
                <a:latin typeface="Arial"/>
                <a:cs typeface="Arial"/>
                <a:hlinkClick r:id="rId3"/>
              </a:rPr>
              <a:t>MATLAB &amp; Simulink Resources for Students </a:t>
            </a:r>
            <a:r>
              <a:rPr lang="en-US" dirty="0">
                <a:latin typeface="Arial"/>
                <a:cs typeface="Arial"/>
              </a:rPr>
              <a:t>page.</a:t>
            </a:r>
          </a:p>
          <a:p>
            <a:pPr marL="399688" indent="-342900"/>
            <a:endParaRPr lang="en-US" dirty="0">
              <a:latin typeface="Arial"/>
              <a:cs typeface="Arial"/>
            </a:endParaRPr>
          </a:p>
          <a:p>
            <a:pPr marL="399688" indent="-342900"/>
            <a:r>
              <a:rPr lang="en-US" dirty="0">
                <a:latin typeface="Arial"/>
                <a:cs typeface="Arial"/>
              </a:rPr>
              <a:t>Check out some of the other </a:t>
            </a:r>
            <a:r>
              <a:rPr lang="en-US" dirty="0">
                <a:latin typeface="Arial"/>
                <a:cs typeface="Arial"/>
                <a:hlinkClick r:id="rId4"/>
              </a:rPr>
              <a:t>Student Program opportunities </a:t>
            </a:r>
            <a:r>
              <a:rPr lang="en-US" dirty="0">
                <a:latin typeface="Arial"/>
                <a:cs typeface="Arial"/>
              </a:rPr>
              <a:t>at MathWorks.</a:t>
            </a:r>
          </a:p>
          <a:p>
            <a:pPr marL="457835" lvl="1" inden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B7F4-2736-4C74-9423-1956FD33B670}"/>
              </a:ext>
            </a:extLst>
          </p:cNvPr>
          <p:cNvSpPr>
            <a:spLocks noGrp="1"/>
          </p:cNvSpPr>
          <p:nvPr>
            <p:ph type="title"/>
          </p:nvPr>
        </p:nvSpPr>
        <p:spPr/>
        <p:txBody>
          <a:bodyPr/>
          <a:lstStyle/>
          <a:p>
            <a:r>
              <a:rPr lang="en-US" dirty="0"/>
              <a:t>Signals</a:t>
            </a:r>
          </a:p>
        </p:txBody>
      </p:sp>
      <p:sp>
        <p:nvSpPr>
          <p:cNvPr id="3" name="Content Placeholder 2">
            <a:extLst>
              <a:ext uri="{FF2B5EF4-FFF2-40B4-BE49-F238E27FC236}">
                <a16:creationId xmlns:a16="http://schemas.microsoft.com/office/drawing/2014/main" id="{91493B5E-7C4B-43C9-845F-E9CADDC62CCD}"/>
              </a:ext>
            </a:extLst>
          </p:cNvPr>
          <p:cNvSpPr>
            <a:spLocks noGrp="1"/>
          </p:cNvSpPr>
          <p:nvPr>
            <p:ph sz="half" idx="1"/>
          </p:nvPr>
        </p:nvSpPr>
        <p:spPr/>
        <p:txBody>
          <a:bodyPr/>
          <a:lstStyle/>
          <a:p>
            <a:r>
              <a:rPr lang="en-US" dirty="0"/>
              <a:t>A function that describes data about a physical phenomena</a:t>
            </a:r>
          </a:p>
          <a:p>
            <a:endParaRPr lang="en-US" dirty="0"/>
          </a:p>
          <a:p>
            <a:r>
              <a:rPr lang="en-US" dirty="0"/>
              <a:t>Examples:</a:t>
            </a:r>
          </a:p>
          <a:p>
            <a:pPr lvl="1"/>
            <a:r>
              <a:rPr lang="en-US" dirty="0"/>
              <a:t>Sounds</a:t>
            </a:r>
          </a:p>
          <a:p>
            <a:pPr lvl="1"/>
            <a:r>
              <a:rPr lang="en-US" dirty="0"/>
              <a:t>Images</a:t>
            </a:r>
          </a:p>
          <a:p>
            <a:pPr lvl="1"/>
            <a:r>
              <a:rPr lang="en-US" dirty="0"/>
              <a:t>Sensors</a:t>
            </a:r>
          </a:p>
          <a:p>
            <a:pPr lvl="2"/>
            <a:r>
              <a:rPr lang="en-US" dirty="0"/>
              <a:t>Light sensor</a:t>
            </a:r>
          </a:p>
          <a:p>
            <a:pPr lvl="2"/>
            <a:r>
              <a:rPr lang="en-US" dirty="0"/>
              <a:t>Proximity sensor</a:t>
            </a:r>
          </a:p>
          <a:p>
            <a:pPr lvl="2"/>
            <a:r>
              <a:rPr lang="en-US" dirty="0"/>
              <a:t>Pressure Sensor</a:t>
            </a:r>
          </a:p>
          <a:p>
            <a:endParaRPr lang="en-US" dirty="0"/>
          </a:p>
        </p:txBody>
      </p:sp>
      <p:pic>
        <p:nvPicPr>
          <p:cNvPr id="6" name="Content Placeholder 5" descr="Wi Fi">
            <a:extLst>
              <a:ext uri="{FF2B5EF4-FFF2-40B4-BE49-F238E27FC236}">
                <a16:creationId xmlns:a16="http://schemas.microsoft.com/office/drawing/2014/main" id="{BDD2E41D-F284-444F-A6F2-6CE19EFC27E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8171918" y="623455"/>
            <a:ext cx="914400" cy="914400"/>
          </a:xfrm>
        </p:spPr>
      </p:pic>
      <p:pic>
        <p:nvPicPr>
          <p:cNvPr id="10" name="Graphic 9" descr="Lecturer">
            <a:extLst>
              <a:ext uri="{FF2B5EF4-FFF2-40B4-BE49-F238E27FC236}">
                <a16:creationId xmlns:a16="http://schemas.microsoft.com/office/drawing/2014/main" id="{13F44B36-E0CD-4CDE-BEDE-23F6F3C42B8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0716" y="890155"/>
            <a:ext cx="1447800" cy="1447800"/>
          </a:xfrm>
          <a:prstGeom prst="rect">
            <a:avLst/>
          </a:prstGeom>
        </p:spPr>
      </p:pic>
      <p:pic>
        <p:nvPicPr>
          <p:cNvPr id="11" name="Picture 10">
            <a:extLst>
              <a:ext uri="{FF2B5EF4-FFF2-40B4-BE49-F238E27FC236}">
                <a16:creationId xmlns:a16="http://schemas.microsoft.com/office/drawing/2014/main" id="{1F753768-2348-4B18-B17F-34AB840385E1}"/>
              </a:ext>
            </a:extLst>
          </p:cNvPr>
          <p:cNvPicPr>
            <a:picLocks noChangeAspect="1"/>
          </p:cNvPicPr>
          <p:nvPr/>
        </p:nvPicPr>
        <p:blipFill>
          <a:blip r:embed="rId6"/>
          <a:stretch>
            <a:fillRect/>
          </a:stretch>
        </p:blipFill>
        <p:spPr>
          <a:xfrm flipH="1">
            <a:off x="9086318" y="990602"/>
            <a:ext cx="399518" cy="1295398"/>
          </a:xfrm>
          <a:prstGeom prst="rect">
            <a:avLst/>
          </a:prstGeom>
        </p:spPr>
      </p:pic>
      <p:pic>
        <p:nvPicPr>
          <p:cNvPr id="14" name="Picture 13">
            <a:extLst>
              <a:ext uri="{FF2B5EF4-FFF2-40B4-BE49-F238E27FC236}">
                <a16:creationId xmlns:a16="http://schemas.microsoft.com/office/drawing/2014/main" id="{8CA143C3-50CD-4366-A0CF-5CB1EDDB45C2}"/>
              </a:ext>
            </a:extLst>
          </p:cNvPr>
          <p:cNvPicPr>
            <a:picLocks noChangeAspect="1"/>
          </p:cNvPicPr>
          <p:nvPr/>
        </p:nvPicPr>
        <p:blipFill>
          <a:blip r:embed="rId7"/>
          <a:stretch>
            <a:fillRect/>
          </a:stretch>
        </p:blipFill>
        <p:spPr>
          <a:xfrm>
            <a:off x="6477000" y="3984487"/>
            <a:ext cx="4191000" cy="2284694"/>
          </a:xfrm>
          <a:prstGeom prst="rect">
            <a:avLst/>
          </a:prstGeom>
        </p:spPr>
      </p:pic>
      <p:sp>
        <p:nvSpPr>
          <p:cNvPr id="15" name="Flowchart: Manual Operation 14">
            <a:extLst>
              <a:ext uri="{FF2B5EF4-FFF2-40B4-BE49-F238E27FC236}">
                <a16:creationId xmlns:a16="http://schemas.microsoft.com/office/drawing/2014/main" id="{50BC2242-EF8F-4905-B6D5-9A54B0A00442}"/>
              </a:ext>
            </a:extLst>
          </p:cNvPr>
          <p:cNvSpPr/>
          <p:nvPr/>
        </p:nvSpPr>
        <p:spPr>
          <a:xfrm flipH="1" flipV="1">
            <a:off x="7135147" y="2601341"/>
            <a:ext cx="2987941" cy="1447801"/>
          </a:xfrm>
          <a:prstGeom prst="flowChartManualOperati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922294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A4D1A5-0867-482E-9780-BB741826BB27}"/>
              </a:ext>
            </a:extLst>
          </p:cNvPr>
          <p:cNvSpPr>
            <a:spLocks noGrp="1"/>
          </p:cNvSpPr>
          <p:nvPr>
            <p:ph type="title"/>
          </p:nvPr>
        </p:nvSpPr>
        <p:spPr/>
        <p:txBody>
          <a:bodyPr/>
          <a:lstStyle/>
          <a:p>
            <a:r>
              <a:rPr lang="en-US" dirty="0"/>
              <a:t>Signal processing</a:t>
            </a:r>
          </a:p>
        </p:txBody>
      </p:sp>
      <p:sp>
        <p:nvSpPr>
          <p:cNvPr id="4" name="Content Placeholder 3">
            <a:extLst>
              <a:ext uri="{FF2B5EF4-FFF2-40B4-BE49-F238E27FC236}">
                <a16:creationId xmlns:a16="http://schemas.microsoft.com/office/drawing/2014/main" id="{6C508690-CB53-437C-8219-653708E796D4}"/>
              </a:ext>
            </a:extLst>
          </p:cNvPr>
          <p:cNvSpPr>
            <a:spLocks noGrp="1"/>
          </p:cNvSpPr>
          <p:nvPr>
            <p:ph sz="half" idx="1"/>
          </p:nvPr>
        </p:nvSpPr>
        <p:spPr/>
        <p:txBody>
          <a:bodyPr/>
          <a:lstStyle/>
          <a:p>
            <a:pPr>
              <a:spcBef>
                <a:spcPts val="1200"/>
              </a:spcBef>
            </a:pPr>
            <a:r>
              <a:rPr lang="en-US" dirty="0"/>
              <a:t>Field of modifying and synthesizing signals to get desired results</a:t>
            </a:r>
          </a:p>
          <a:p>
            <a:pPr>
              <a:spcBef>
                <a:spcPts val="1200"/>
              </a:spcBef>
            </a:pPr>
            <a:r>
              <a:rPr lang="en-US" dirty="0"/>
              <a:t>Signals are often companied by noise – unwanted modifications to signal</a:t>
            </a:r>
          </a:p>
          <a:p>
            <a:pPr>
              <a:spcBef>
                <a:spcPts val="1200"/>
              </a:spcBef>
            </a:pPr>
            <a:r>
              <a:rPr lang="en-US" dirty="0"/>
              <a:t>Mathematical operations performed to remove noise or amplify signal</a:t>
            </a:r>
          </a:p>
        </p:txBody>
      </p:sp>
      <p:pic>
        <p:nvPicPr>
          <p:cNvPr id="15" name="Content Placeholder 14">
            <a:extLst>
              <a:ext uri="{FF2B5EF4-FFF2-40B4-BE49-F238E27FC236}">
                <a16:creationId xmlns:a16="http://schemas.microsoft.com/office/drawing/2014/main" id="{D590D933-18AC-4C72-A8CA-060D20A89F4D}"/>
              </a:ext>
            </a:extLst>
          </p:cNvPr>
          <p:cNvPicPr>
            <a:picLocks noGrp="1" noChangeAspect="1"/>
          </p:cNvPicPr>
          <p:nvPr>
            <p:ph sz="half" idx="2"/>
          </p:nvPr>
        </p:nvPicPr>
        <p:blipFill>
          <a:blip r:embed="rId2"/>
          <a:stretch>
            <a:fillRect/>
          </a:stretch>
        </p:blipFill>
        <p:spPr>
          <a:xfrm>
            <a:off x="6197600" y="1828800"/>
            <a:ext cx="5181600" cy="3331768"/>
          </a:xfrm>
          <a:prstGeom prst="rect">
            <a:avLst/>
          </a:prstGeom>
        </p:spPr>
      </p:pic>
    </p:spTree>
    <p:extLst>
      <p:ext uri="{BB962C8B-B14F-4D97-AF65-F5344CB8AC3E}">
        <p14:creationId xmlns:p14="http://schemas.microsoft.com/office/powerpoint/2010/main" val="326551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B2375-45C8-4782-B5F1-8ECBF33B3656}"/>
              </a:ext>
            </a:extLst>
          </p:cNvPr>
          <p:cNvSpPr>
            <a:spLocks noGrp="1"/>
          </p:cNvSpPr>
          <p:nvPr>
            <p:ph type="title"/>
          </p:nvPr>
        </p:nvSpPr>
        <p:spPr>
          <a:xfrm>
            <a:off x="609602" y="457200"/>
            <a:ext cx="10769600" cy="990600"/>
          </a:xfrm>
        </p:spPr>
        <p:txBody>
          <a:bodyPr anchor="t">
            <a:normAutofit/>
          </a:bodyPr>
          <a:lstStyle/>
          <a:p>
            <a:r>
              <a:rPr lang="en-US" dirty="0"/>
              <a:t>Signal Processing Workflow</a:t>
            </a:r>
          </a:p>
        </p:txBody>
      </p:sp>
      <p:graphicFrame>
        <p:nvGraphicFramePr>
          <p:cNvPr id="7" name="Content Placeholder 4">
            <a:extLst>
              <a:ext uri="{FF2B5EF4-FFF2-40B4-BE49-F238E27FC236}">
                <a16:creationId xmlns:a16="http://schemas.microsoft.com/office/drawing/2014/main" id="{06F53BAE-B910-42B1-BCA0-D9DC02FC7D55}"/>
              </a:ext>
            </a:extLst>
          </p:cNvPr>
          <p:cNvGraphicFramePr>
            <a:graphicFrameLocks noGrp="1"/>
          </p:cNvGraphicFramePr>
          <p:nvPr>
            <p:ph idx="1"/>
          </p:nvPr>
        </p:nvGraphicFramePr>
        <p:xfrm>
          <a:off x="609602" y="1600200"/>
          <a:ext cx="107696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157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574F6-60E7-447B-A8B2-2A6DF49C9AD7}"/>
              </a:ext>
            </a:extLst>
          </p:cNvPr>
          <p:cNvSpPr>
            <a:spLocks noGrp="1"/>
          </p:cNvSpPr>
          <p:nvPr>
            <p:ph type="title"/>
          </p:nvPr>
        </p:nvSpPr>
        <p:spPr/>
        <p:txBody>
          <a:bodyPr/>
          <a:lstStyle/>
          <a:p>
            <a:r>
              <a:rPr lang="en-US" dirty="0"/>
              <a:t>Pre-process</a:t>
            </a:r>
          </a:p>
        </p:txBody>
      </p:sp>
      <p:sp>
        <p:nvSpPr>
          <p:cNvPr id="3" name="Content Placeholder 2">
            <a:extLst>
              <a:ext uri="{FF2B5EF4-FFF2-40B4-BE49-F238E27FC236}">
                <a16:creationId xmlns:a16="http://schemas.microsoft.com/office/drawing/2014/main" id="{A4CA1DD6-7AA8-4065-86EE-70DAC44E7418}"/>
              </a:ext>
            </a:extLst>
          </p:cNvPr>
          <p:cNvSpPr>
            <a:spLocks noGrp="1"/>
          </p:cNvSpPr>
          <p:nvPr>
            <p:ph sz="half" idx="1"/>
          </p:nvPr>
        </p:nvSpPr>
        <p:spPr>
          <a:xfrm>
            <a:off x="609601" y="1600200"/>
            <a:ext cx="5588001" cy="4648199"/>
          </a:xfrm>
        </p:spPr>
        <p:txBody>
          <a:bodyPr/>
          <a:lstStyle/>
          <a:p>
            <a:pPr>
              <a:spcBef>
                <a:spcPts val="0"/>
              </a:spcBef>
              <a:spcAft>
                <a:spcPts val="1800"/>
              </a:spcAft>
            </a:pPr>
            <a:r>
              <a:rPr lang="en-US" dirty="0"/>
              <a:t>Imported signals often aren’t perfect - Irrelevant trends and noise can be found</a:t>
            </a:r>
          </a:p>
          <a:p>
            <a:r>
              <a:rPr lang="en-US" dirty="0"/>
              <a:t>When comparing two signals, they must match:</a:t>
            </a:r>
          </a:p>
          <a:p>
            <a:pPr lvl="1"/>
            <a:r>
              <a:rPr lang="en-US" dirty="0"/>
              <a:t>Sample time</a:t>
            </a:r>
          </a:p>
          <a:p>
            <a:pPr lvl="1"/>
            <a:r>
              <a:rPr lang="en-US" dirty="0"/>
              <a:t>Time steps</a:t>
            </a:r>
          </a:p>
          <a:p>
            <a:pPr lvl="1"/>
            <a:r>
              <a:rPr lang="en-US" dirty="0"/>
              <a:t>Time range</a:t>
            </a:r>
          </a:p>
          <a:p>
            <a:pPr lvl="1"/>
            <a:endParaRPr lang="en-US" dirty="0"/>
          </a:p>
          <a:p>
            <a:endParaRPr lang="en-US" dirty="0"/>
          </a:p>
          <a:p>
            <a:pPr lvl="1"/>
            <a:endParaRPr lang="en-US" dirty="0"/>
          </a:p>
        </p:txBody>
      </p:sp>
      <p:pic>
        <p:nvPicPr>
          <p:cNvPr id="5" name="Content Placeholder 4">
            <a:extLst>
              <a:ext uri="{FF2B5EF4-FFF2-40B4-BE49-F238E27FC236}">
                <a16:creationId xmlns:a16="http://schemas.microsoft.com/office/drawing/2014/main" id="{9574C406-0A59-463B-9141-6240AC9CD66B}"/>
              </a:ext>
            </a:extLst>
          </p:cNvPr>
          <p:cNvPicPr>
            <a:picLocks noGrp="1" noChangeAspect="1"/>
          </p:cNvPicPr>
          <p:nvPr>
            <p:ph sz="half" idx="2"/>
          </p:nvPr>
        </p:nvPicPr>
        <p:blipFill>
          <a:blip r:embed="rId2"/>
          <a:stretch>
            <a:fillRect/>
          </a:stretch>
        </p:blipFill>
        <p:spPr>
          <a:xfrm>
            <a:off x="6324600" y="1468582"/>
            <a:ext cx="5181600" cy="3936369"/>
          </a:xfrm>
          <a:prstGeom prst="rect">
            <a:avLst/>
          </a:prstGeom>
        </p:spPr>
      </p:pic>
    </p:spTree>
    <p:extLst>
      <p:ext uri="{BB962C8B-B14F-4D97-AF65-F5344CB8AC3E}">
        <p14:creationId xmlns:p14="http://schemas.microsoft.com/office/powerpoint/2010/main" val="2605171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C9FBB-8B3D-4148-B37B-EC5B2552B190}"/>
              </a:ext>
            </a:extLst>
          </p:cNvPr>
          <p:cNvSpPr>
            <a:spLocks noGrp="1"/>
          </p:cNvSpPr>
          <p:nvPr>
            <p:ph type="title"/>
          </p:nvPr>
        </p:nvSpPr>
        <p:spPr/>
        <p:txBody>
          <a:bodyPr/>
          <a:lstStyle/>
          <a:p>
            <a:r>
              <a:rPr lang="en-US" dirty="0"/>
              <a:t>Filtering</a:t>
            </a:r>
          </a:p>
        </p:txBody>
      </p:sp>
      <p:sp>
        <p:nvSpPr>
          <p:cNvPr id="3" name="Content Placeholder 2">
            <a:extLst>
              <a:ext uri="{FF2B5EF4-FFF2-40B4-BE49-F238E27FC236}">
                <a16:creationId xmlns:a16="http://schemas.microsoft.com/office/drawing/2014/main" id="{2FC83832-8F96-484E-B6D5-193656FBEC87}"/>
              </a:ext>
            </a:extLst>
          </p:cNvPr>
          <p:cNvSpPr>
            <a:spLocks noGrp="1"/>
          </p:cNvSpPr>
          <p:nvPr>
            <p:ph sz="half" idx="1"/>
          </p:nvPr>
        </p:nvSpPr>
        <p:spPr/>
        <p:txBody>
          <a:bodyPr/>
          <a:lstStyle/>
          <a:p>
            <a:r>
              <a:rPr lang="en-US" dirty="0"/>
              <a:t>To analyze the signal of interest, filters may have to be applied to isolate or amplify the signal</a:t>
            </a:r>
          </a:p>
          <a:p>
            <a:pPr lvl="1"/>
            <a:r>
              <a:rPr lang="en-US" dirty="0"/>
              <a:t>Low/high pass filter</a:t>
            </a:r>
          </a:p>
          <a:p>
            <a:pPr lvl="1"/>
            <a:r>
              <a:rPr lang="en-US" dirty="0"/>
              <a:t>Zero-Phase Filter</a:t>
            </a:r>
          </a:p>
          <a:p>
            <a:pPr lvl="1"/>
            <a:r>
              <a:rPr lang="en-US" dirty="0"/>
              <a:t>Phase filter</a:t>
            </a:r>
          </a:p>
          <a:p>
            <a:pPr lvl="1"/>
            <a:r>
              <a:rPr lang="en-US" dirty="0"/>
              <a:t>Finite impulse response filter</a:t>
            </a:r>
          </a:p>
          <a:p>
            <a:pPr lvl="1"/>
            <a:r>
              <a:rPr lang="en-US" dirty="0"/>
              <a:t>Etc.</a:t>
            </a:r>
          </a:p>
        </p:txBody>
      </p:sp>
      <p:pic>
        <p:nvPicPr>
          <p:cNvPr id="9" name="Content Placeholder 8">
            <a:extLst>
              <a:ext uri="{FF2B5EF4-FFF2-40B4-BE49-F238E27FC236}">
                <a16:creationId xmlns:a16="http://schemas.microsoft.com/office/drawing/2014/main" id="{F27862FE-78BC-4206-AB74-8BB9CB3E1D9A}"/>
              </a:ext>
            </a:extLst>
          </p:cNvPr>
          <p:cNvPicPr>
            <a:picLocks noGrp="1" noChangeAspect="1"/>
          </p:cNvPicPr>
          <p:nvPr>
            <p:ph sz="half" idx="2"/>
          </p:nvPr>
        </p:nvPicPr>
        <p:blipFill>
          <a:blip r:embed="rId2"/>
          <a:stretch>
            <a:fillRect/>
          </a:stretch>
        </p:blipFill>
        <p:spPr>
          <a:xfrm>
            <a:off x="5791202" y="373688"/>
            <a:ext cx="5181600" cy="3055312"/>
          </a:xfrm>
          <a:prstGeom prst="rect">
            <a:avLst/>
          </a:prstGeom>
        </p:spPr>
      </p:pic>
      <p:pic>
        <p:nvPicPr>
          <p:cNvPr id="10" name="Picture 9">
            <a:extLst>
              <a:ext uri="{FF2B5EF4-FFF2-40B4-BE49-F238E27FC236}">
                <a16:creationId xmlns:a16="http://schemas.microsoft.com/office/drawing/2014/main" id="{F2B99426-7923-4356-90C1-679251B1AA6A}"/>
              </a:ext>
            </a:extLst>
          </p:cNvPr>
          <p:cNvPicPr>
            <a:picLocks noChangeAspect="1"/>
          </p:cNvPicPr>
          <p:nvPr/>
        </p:nvPicPr>
        <p:blipFill>
          <a:blip r:embed="rId3"/>
          <a:stretch>
            <a:fillRect/>
          </a:stretch>
        </p:blipFill>
        <p:spPr>
          <a:xfrm>
            <a:off x="6705600" y="3429000"/>
            <a:ext cx="4073749" cy="3055312"/>
          </a:xfrm>
          <a:prstGeom prst="rect">
            <a:avLst/>
          </a:prstGeom>
        </p:spPr>
      </p:pic>
    </p:spTree>
    <p:extLst>
      <p:ext uri="{BB962C8B-B14F-4D97-AF65-F5344CB8AC3E}">
        <p14:creationId xmlns:p14="http://schemas.microsoft.com/office/powerpoint/2010/main" val="851464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4ACE-C956-4F79-8AF6-67697148A1D4}"/>
              </a:ext>
            </a:extLst>
          </p:cNvPr>
          <p:cNvSpPr>
            <a:spLocks noGrp="1"/>
          </p:cNvSpPr>
          <p:nvPr>
            <p:ph type="title"/>
          </p:nvPr>
        </p:nvSpPr>
        <p:spPr/>
        <p:txBody>
          <a:bodyPr/>
          <a:lstStyle/>
          <a:p>
            <a:r>
              <a:rPr lang="en-US" dirty="0"/>
              <a:t>Analyze</a:t>
            </a:r>
          </a:p>
        </p:txBody>
      </p:sp>
      <p:sp>
        <p:nvSpPr>
          <p:cNvPr id="3" name="Content Placeholder 2">
            <a:extLst>
              <a:ext uri="{FF2B5EF4-FFF2-40B4-BE49-F238E27FC236}">
                <a16:creationId xmlns:a16="http://schemas.microsoft.com/office/drawing/2014/main" id="{C96E28F6-2879-4F21-8578-15F144594701}"/>
              </a:ext>
            </a:extLst>
          </p:cNvPr>
          <p:cNvSpPr>
            <a:spLocks noGrp="1"/>
          </p:cNvSpPr>
          <p:nvPr>
            <p:ph sz="half" idx="1"/>
          </p:nvPr>
        </p:nvSpPr>
        <p:spPr/>
        <p:txBody>
          <a:bodyPr/>
          <a:lstStyle/>
          <a:p>
            <a:pPr>
              <a:spcBef>
                <a:spcPts val="1800"/>
              </a:spcBef>
            </a:pPr>
            <a:r>
              <a:rPr lang="en-US" dirty="0"/>
              <a:t>Signals are often made up of different frequencies </a:t>
            </a:r>
          </a:p>
          <a:p>
            <a:pPr>
              <a:spcBef>
                <a:spcPts val="1800"/>
              </a:spcBef>
            </a:pPr>
            <a:r>
              <a:rPr lang="en-US" dirty="0"/>
              <a:t>Power Spectrum vs. Frequency is a common way for examining frequencies in a signal</a:t>
            </a:r>
          </a:p>
          <a:p>
            <a:pPr>
              <a:spcBef>
                <a:spcPts val="1800"/>
              </a:spcBef>
            </a:pPr>
            <a:r>
              <a:rPr lang="en-US" dirty="0"/>
              <a:t>Fourier transform is used find the frequencies in a signal</a:t>
            </a:r>
          </a:p>
          <a:p>
            <a:endParaRPr lang="en-US" dirty="0"/>
          </a:p>
        </p:txBody>
      </p:sp>
      <p:pic>
        <p:nvPicPr>
          <p:cNvPr id="5" name="Content Placeholder 4">
            <a:extLst>
              <a:ext uri="{FF2B5EF4-FFF2-40B4-BE49-F238E27FC236}">
                <a16:creationId xmlns:a16="http://schemas.microsoft.com/office/drawing/2014/main" id="{43DD664A-69BC-4F51-AB8D-BE1D8AB74E4A}"/>
              </a:ext>
            </a:extLst>
          </p:cNvPr>
          <p:cNvPicPr>
            <a:picLocks noGrp="1" noChangeAspect="1"/>
          </p:cNvPicPr>
          <p:nvPr>
            <p:ph sz="half" idx="2"/>
          </p:nvPr>
        </p:nvPicPr>
        <p:blipFill>
          <a:blip r:embed="rId2"/>
          <a:stretch>
            <a:fillRect/>
          </a:stretch>
        </p:blipFill>
        <p:spPr>
          <a:xfrm>
            <a:off x="6096000" y="1400489"/>
            <a:ext cx="5181600" cy="4057021"/>
          </a:xfrm>
          <a:prstGeom prst="rect">
            <a:avLst/>
          </a:prstGeom>
        </p:spPr>
      </p:pic>
    </p:spTree>
    <p:extLst>
      <p:ext uri="{BB962C8B-B14F-4D97-AF65-F5344CB8AC3E}">
        <p14:creationId xmlns:p14="http://schemas.microsoft.com/office/powerpoint/2010/main" val="219945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4ACE-C956-4F79-8AF6-67697148A1D4}"/>
              </a:ext>
            </a:extLst>
          </p:cNvPr>
          <p:cNvSpPr>
            <a:spLocks noGrp="1"/>
          </p:cNvSpPr>
          <p:nvPr>
            <p:ph type="title"/>
          </p:nvPr>
        </p:nvSpPr>
        <p:spPr/>
        <p:txBody>
          <a:bodyPr/>
          <a:lstStyle/>
          <a:p>
            <a:r>
              <a:rPr lang="en-US" dirty="0"/>
              <a:t>Analyze</a:t>
            </a:r>
          </a:p>
        </p:txBody>
      </p:sp>
      <p:sp>
        <p:nvSpPr>
          <p:cNvPr id="3" name="Content Placeholder 2">
            <a:extLst>
              <a:ext uri="{FF2B5EF4-FFF2-40B4-BE49-F238E27FC236}">
                <a16:creationId xmlns:a16="http://schemas.microsoft.com/office/drawing/2014/main" id="{C96E28F6-2879-4F21-8578-15F144594701}"/>
              </a:ext>
            </a:extLst>
          </p:cNvPr>
          <p:cNvSpPr>
            <a:spLocks noGrp="1"/>
          </p:cNvSpPr>
          <p:nvPr>
            <p:ph sz="half" idx="1"/>
          </p:nvPr>
        </p:nvSpPr>
        <p:spPr/>
        <p:txBody>
          <a:bodyPr/>
          <a:lstStyle/>
          <a:p>
            <a:pPr>
              <a:spcBef>
                <a:spcPts val="0"/>
              </a:spcBef>
              <a:spcAft>
                <a:spcPts val="1200"/>
              </a:spcAft>
            </a:pPr>
            <a:r>
              <a:rPr lang="en-US" dirty="0"/>
              <a:t>Amplitude-time and power-frequency plots don’t provide a lot of information on their own</a:t>
            </a:r>
          </a:p>
          <a:p>
            <a:r>
              <a:rPr lang="en-US" dirty="0"/>
              <a:t>Time-frequency plots should be used to analyze full spectrum of signal</a:t>
            </a:r>
          </a:p>
          <a:p>
            <a:pPr lvl="1"/>
            <a:r>
              <a:rPr lang="en-US" dirty="0"/>
              <a:t>Spectrogram: Fourier</a:t>
            </a:r>
          </a:p>
          <a:p>
            <a:pPr lvl="1"/>
            <a:r>
              <a:rPr lang="en-US" dirty="0"/>
              <a:t>Scalogram: Wavelets</a:t>
            </a:r>
          </a:p>
          <a:p>
            <a:endParaRPr lang="en-US" dirty="0"/>
          </a:p>
        </p:txBody>
      </p:sp>
      <p:pic>
        <p:nvPicPr>
          <p:cNvPr id="5" name="Content Placeholder 4">
            <a:extLst>
              <a:ext uri="{FF2B5EF4-FFF2-40B4-BE49-F238E27FC236}">
                <a16:creationId xmlns:a16="http://schemas.microsoft.com/office/drawing/2014/main" id="{1E126DC5-6958-48CF-B186-4FD5FCB8D14D}"/>
              </a:ext>
            </a:extLst>
          </p:cNvPr>
          <p:cNvPicPr>
            <a:picLocks noGrp="1" noChangeAspect="1"/>
          </p:cNvPicPr>
          <p:nvPr>
            <p:ph sz="half" idx="2"/>
          </p:nvPr>
        </p:nvPicPr>
        <p:blipFill>
          <a:blip r:embed="rId2"/>
          <a:stretch>
            <a:fillRect/>
          </a:stretch>
        </p:blipFill>
        <p:spPr>
          <a:xfrm>
            <a:off x="7543800" y="3429000"/>
            <a:ext cx="3469962" cy="3027971"/>
          </a:xfrm>
          <a:prstGeom prst="rect">
            <a:avLst/>
          </a:prstGeom>
        </p:spPr>
      </p:pic>
      <p:pic>
        <p:nvPicPr>
          <p:cNvPr id="6" name="Picture 5">
            <a:extLst>
              <a:ext uri="{FF2B5EF4-FFF2-40B4-BE49-F238E27FC236}">
                <a16:creationId xmlns:a16="http://schemas.microsoft.com/office/drawing/2014/main" id="{95B846DA-98D5-402C-8E98-E673EB80939C}"/>
              </a:ext>
            </a:extLst>
          </p:cNvPr>
          <p:cNvPicPr>
            <a:picLocks noChangeAspect="1"/>
          </p:cNvPicPr>
          <p:nvPr/>
        </p:nvPicPr>
        <p:blipFill>
          <a:blip r:embed="rId3"/>
          <a:stretch>
            <a:fillRect/>
          </a:stretch>
        </p:blipFill>
        <p:spPr>
          <a:xfrm>
            <a:off x="7719193" y="401029"/>
            <a:ext cx="3119176" cy="2957219"/>
          </a:xfrm>
          <a:prstGeom prst="rect">
            <a:avLst/>
          </a:prstGeom>
        </p:spPr>
      </p:pic>
    </p:spTree>
    <p:extLst>
      <p:ext uri="{BB962C8B-B14F-4D97-AF65-F5344CB8AC3E}">
        <p14:creationId xmlns:p14="http://schemas.microsoft.com/office/powerpoint/2010/main" val="1499153364"/>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b7b985a6-5614-4791-8283-b6a0b2c6681f">
      <Terms xmlns="http://schemas.microsoft.com/office/infopath/2007/PartnerControls"/>
    </lcf76f155ced4ddcb4097134ff3c332f>
    <TaxCatchAll xmlns="bbb466d9-fd0a-40ba-89cb-77eb15c2a30a" xsi:nil="true"/>
    <Number xmlns="b7b985a6-5614-4791-8283-b6a0b2c6681f" xsi:nil="true"/>
    <Length xmlns="b7b985a6-5614-4791-8283-b6a0b2c6681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4" ma:contentTypeDescription="Create a new document." ma:contentTypeScope="" ma:versionID="c6fea8bf5ca1aef1afc211ee517f554d">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a4981d71f05a311a4f9be824b821d244"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engt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Length" ma:index="31" nillable="true" ma:displayName="Length" ma:format="Dropdown" ma:internalName="Length">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851B7-D313-4E85-A1E0-5976CFE11EC3}">
  <ds:schemaRefs>
    <ds:schemaRef ds:uri="http://schemas.openxmlformats.org/package/2006/metadata/core-properties"/>
    <ds:schemaRef ds:uri="http://purl.org/dc/terms/"/>
    <ds:schemaRef ds:uri="http://www.w3.org/XML/1998/namespace"/>
    <ds:schemaRef ds:uri="19f94994-4311-4823-a682-47492cb9e3e3"/>
    <ds:schemaRef ds:uri="http://schemas.microsoft.com/office/2006/documentManagement/types"/>
    <ds:schemaRef ds:uri="http://purl.org/dc/dcmitype/"/>
    <ds:schemaRef ds:uri="a70944c9-f5be-4b0f-89c7-00caf47c665c"/>
    <ds:schemaRef ds:uri="http://schemas.microsoft.com/office/infopath/2007/PartnerControls"/>
    <ds:schemaRef ds:uri="http://schemas.microsoft.com/sharepoint/v3"/>
    <ds:schemaRef ds:uri="http://schemas.microsoft.com/office/2006/metadata/properties"/>
    <ds:schemaRef ds:uri="http://purl.org/dc/elements/1.1/"/>
    <ds:schemaRef ds:uri="b7b985a6-5614-4791-8283-b6a0b2c6681f"/>
    <ds:schemaRef ds:uri="bbb466d9-fd0a-40ba-89cb-77eb15c2a30a"/>
  </ds:schemaRefs>
</ds:datastoreItem>
</file>

<file path=customXml/itemProps2.xml><?xml version="1.0" encoding="utf-8"?>
<ds:datastoreItem xmlns:ds="http://schemas.openxmlformats.org/officeDocument/2006/customXml" ds:itemID="{BFED0B7A-37FE-467F-A525-22D3FA7684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52</TotalTime>
  <Words>3447</Words>
  <Application>Microsoft Office PowerPoint</Application>
  <PresentationFormat>Widescreen</PresentationFormat>
  <Paragraphs>271</Paragraphs>
  <Slides>30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Arial Unicode MS</vt:lpstr>
      <vt:lpstr>Calibri</vt:lpstr>
      <vt:lpstr>Courier New</vt:lpstr>
      <vt:lpstr>Courier New,monospace</vt:lpstr>
      <vt:lpstr>Wingdings</vt:lpstr>
      <vt:lpstr>MW_Public_widescreen</vt:lpstr>
      <vt:lpstr>University and MathWorks Present:  Signal Processing Onramp</vt:lpstr>
      <vt:lpstr>Today:</vt:lpstr>
      <vt:lpstr>Signals</vt:lpstr>
      <vt:lpstr>Signal processing</vt:lpstr>
      <vt:lpstr>Signal Processing Workflow</vt:lpstr>
      <vt:lpstr>Pre-process</vt:lpstr>
      <vt:lpstr>Filtering</vt:lpstr>
      <vt:lpstr>Analyze</vt:lpstr>
      <vt:lpstr>Analyze</vt:lpstr>
      <vt:lpstr>Signal Processing with MATLAB and Simulink</vt:lpstr>
      <vt:lpstr>PowerPoint Presentation</vt:lpstr>
      <vt:lpstr>Example: Charge Pulse Identifier Signal Analyzer</vt:lpstr>
      <vt:lpstr>Example: Charge Pulse Identifier Signal Analyzer</vt:lpstr>
      <vt:lpstr>Example: Charge Pulse Identifier Signal Analyzer</vt:lpstr>
      <vt:lpstr>Bring signals into Signal Analyzer</vt:lpstr>
      <vt:lpstr>Interactive Signal Preprocessing</vt:lpstr>
      <vt:lpstr>Explore frequency visually</vt:lpstr>
      <vt:lpstr>Filter signals without writing code</vt:lpstr>
      <vt:lpstr>Share analysis with others</vt:lpstr>
      <vt:lpstr>More interactive tools</vt:lpstr>
      <vt:lpstr>Viewing live signals with signal processing scopes</vt:lpstr>
      <vt:lpstr>Live signals</vt:lpstr>
      <vt:lpstr>Signal processing scopes</vt:lpstr>
      <vt:lpstr>Interactive Signal Visualization and Analysis</vt:lpstr>
      <vt:lpstr>How can signal processing be used in the real world?</vt:lpstr>
      <vt:lpstr>Battelle Neural Bypass Technology Restores Movement to a Paralyzed Man’s Arm and Hand    </vt:lpstr>
      <vt:lpstr>Delphi Develops Radar Sensor Alignment Algorithm for Automotive Active Safety System</vt:lpstr>
      <vt:lpstr>TO DO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Roshan Hingnekar</dc:creator>
  <cp:keywords>Version 23.0</cp:keywords>
  <dc:description/>
  <cp:lastModifiedBy>Ben Pasquariello</cp:lastModifiedBy>
  <cp:revision>2</cp:revision>
  <dcterms:created xsi:type="dcterms:W3CDTF">2024-10-09T06:18:38Z</dcterms:created>
  <dcterms:modified xsi:type="dcterms:W3CDTF">2025-08-18T22:17:54Z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